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681" r:id="rId5"/>
  </p:sldMasterIdLst>
  <p:notesMasterIdLst>
    <p:notesMasterId r:id="rId14"/>
  </p:notesMasterIdLst>
  <p:handoutMasterIdLst>
    <p:handoutMasterId r:id="rId15"/>
  </p:handoutMasterIdLst>
  <p:sldIdLst>
    <p:sldId id="268" r:id="rId6"/>
    <p:sldId id="340" r:id="rId7"/>
    <p:sldId id="350" r:id="rId8"/>
    <p:sldId id="356" r:id="rId9"/>
    <p:sldId id="353" r:id="rId10"/>
    <p:sldId id="351" r:id="rId11"/>
    <p:sldId id="352" r:id="rId12"/>
    <p:sldId id="343" r:id="rId13"/>
  </p:sldIdLst>
  <p:sldSz cx="9144000" cy="6858000" type="screen4x3"/>
  <p:notesSz cx="6819900" cy="99187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6407"/>
    <p:restoredTop sz="94649"/>
  </p:normalViewPr>
  <p:slideViewPr>
    <p:cSldViewPr snapToGrid="0" snapToObjects="1" showGuides="1">
      <p:cViewPr varScale="1">
        <p:scale>
          <a:sx n="162" d="100"/>
          <a:sy n="162" d="100"/>
        </p:scale>
        <p:origin x="27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55880" cy="497930"/>
          </a:xfrm>
          <a:prstGeom prst="rect">
            <a:avLst/>
          </a:prstGeom>
        </p:spPr>
        <p:txBody>
          <a:bodyPr vert="horz" lIns="92190" tIns="46095" rIns="92190" bIns="46095" rtlCol="0"/>
          <a:lstStyle>
            <a:lvl1pPr algn="l">
              <a:defRPr sz="1200"/>
            </a:lvl1pPr>
          </a:lstStyle>
          <a:p>
            <a:endParaRPr lang="fi-FI"/>
          </a:p>
        </p:txBody>
      </p:sp>
      <p:sp>
        <p:nvSpPr>
          <p:cNvPr id="3" name="Päivämäärän paikkamerkki 2"/>
          <p:cNvSpPr>
            <a:spLocks noGrp="1"/>
          </p:cNvSpPr>
          <p:nvPr>
            <p:ph type="dt" sz="quarter" idx="1"/>
          </p:nvPr>
        </p:nvSpPr>
        <p:spPr>
          <a:xfrm>
            <a:off x="3862413" y="0"/>
            <a:ext cx="2955879" cy="497930"/>
          </a:xfrm>
          <a:prstGeom prst="rect">
            <a:avLst/>
          </a:prstGeom>
        </p:spPr>
        <p:txBody>
          <a:bodyPr vert="horz" lIns="92190" tIns="46095" rIns="92190" bIns="46095" rtlCol="0"/>
          <a:lstStyle>
            <a:lvl1pPr algn="r">
              <a:defRPr sz="1200"/>
            </a:lvl1pPr>
          </a:lstStyle>
          <a:p>
            <a:fld id="{E272B3BC-1C75-41A4-A3DF-8E1235861BB1}" type="datetimeFigureOut">
              <a:rPr lang="fi-FI" smtClean="0"/>
              <a:t>8.9.2020</a:t>
            </a:fld>
            <a:endParaRPr lang="fi-FI"/>
          </a:p>
        </p:txBody>
      </p:sp>
      <p:sp>
        <p:nvSpPr>
          <p:cNvPr id="4" name="Alatunnisteen paikkamerkki 3"/>
          <p:cNvSpPr>
            <a:spLocks noGrp="1"/>
          </p:cNvSpPr>
          <p:nvPr>
            <p:ph type="ftr" sz="quarter" idx="2"/>
          </p:nvPr>
        </p:nvSpPr>
        <p:spPr>
          <a:xfrm>
            <a:off x="0" y="9420770"/>
            <a:ext cx="2955880" cy="497930"/>
          </a:xfrm>
          <a:prstGeom prst="rect">
            <a:avLst/>
          </a:prstGeom>
        </p:spPr>
        <p:txBody>
          <a:bodyPr vert="horz" lIns="92190" tIns="46095" rIns="92190" bIns="46095" rtlCol="0" anchor="b"/>
          <a:lstStyle>
            <a:lvl1pPr algn="l">
              <a:defRPr sz="1200"/>
            </a:lvl1pPr>
          </a:lstStyle>
          <a:p>
            <a:endParaRPr lang="fi-FI"/>
          </a:p>
        </p:txBody>
      </p:sp>
      <p:sp>
        <p:nvSpPr>
          <p:cNvPr id="5" name="Dian numeron paikkamerkki 4"/>
          <p:cNvSpPr>
            <a:spLocks noGrp="1"/>
          </p:cNvSpPr>
          <p:nvPr>
            <p:ph type="sldNum" sz="quarter" idx="3"/>
          </p:nvPr>
        </p:nvSpPr>
        <p:spPr>
          <a:xfrm>
            <a:off x="3862413" y="9420770"/>
            <a:ext cx="2955879" cy="497930"/>
          </a:xfrm>
          <a:prstGeom prst="rect">
            <a:avLst/>
          </a:prstGeom>
        </p:spPr>
        <p:txBody>
          <a:bodyPr vert="horz" lIns="92190" tIns="46095" rIns="92190" bIns="46095" rtlCol="0" anchor="b"/>
          <a:lstStyle>
            <a:lvl1pPr algn="r">
              <a:defRPr sz="1200"/>
            </a:lvl1pPr>
          </a:lstStyle>
          <a:p>
            <a:fld id="{C9348B05-4A46-4566-9192-C2EA0548C488}" type="slidenum">
              <a:rPr lang="fi-FI" smtClean="0"/>
              <a:t>‹#›</a:t>
            </a:fld>
            <a:endParaRPr lang="fi-FI"/>
          </a:p>
        </p:txBody>
      </p:sp>
    </p:spTree>
    <p:extLst>
      <p:ext uri="{BB962C8B-B14F-4D97-AF65-F5344CB8AC3E}">
        <p14:creationId xmlns:p14="http://schemas.microsoft.com/office/powerpoint/2010/main" val="4005279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55290" cy="497657"/>
          </a:xfrm>
          <a:prstGeom prst="rect">
            <a:avLst/>
          </a:prstGeom>
        </p:spPr>
        <p:txBody>
          <a:bodyPr vert="horz" lIns="92190" tIns="46095" rIns="92190" bIns="46095" rtlCol="0"/>
          <a:lstStyle>
            <a:lvl1pPr algn="l">
              <a:defRPr sz="1200"/>
            </a:lvl1pPr>
          </a:lstStyle>
          <a:p>
            <a:endParaRPr lang="fi-FI"/>
          </a:p>
        </p:txBody>
      </p:sp>
      <p:sp>
        <p:nvSpPr>
          <p:cNvPr id="3" name="Date Placeholder 2"/>
          <p:cNvSpPr>
            <a:spLocks noGrp="1"/>
          </p:cNvSpPr>
          <p:nvPr>
            <p:ph type="dt" idx="1"/>
          </p:nvPr>
        </p:nvSpPr>
        <p:spPr>
          <a:xfrm>
            <a:off x="3863032" y="1"/>
            <a:ext cx="2955290" cy="497657"/>
          </a:xfrm>
          <a:prstGeom prst="rect">
            <a:avLst/>
          </a:prstGeom>
        </p:spPr>
        <p:txBody>
          <a:bodyPr vert="horz" lIns="92190" tIns="46095" rIns="92190" bIns="46095" rtlCol="0"/>
          <a:lstStyle>
            <a:lvl1pPr algn="r">
              <a:defRPr sz="1200"/>
            </a:lvl1pPr>
          </a:lstStyle>
          <a:p>
            <a:fld id="{13314F4D-3B18-764E-B32A-00C1D3093C4E}" type="datetimeFigureOut">
              <a:rPr lang="fi-FI" smtClean="0"/>
              <a:pPr/>
              <a:t>8.9.2020</a:t>
            </a:fld>
            <a:endParaRPr lang="fi-FI"/>
          </a:p>
        </p:txBody>
      </p:sp>
      <p:sp>
        <p:nvSpPr>
          <p:cNvPr id="4" name="Slide Image Placeholder 3"/>
          <p:cNvSpPr>
            <a:spLocks noGrp="1" noRot="1" noChangeAspect="1"/>
          </p:cNvSpPr>
          <p:nvPr>
            <p:ph type="sldImg" idx="2"/>
          </p:nvPr>
        </p:nvSpPr>
        <p:spPr>
          <a:xfrm>
            <a:off x="1179513" y="1239838"/>
            <a:ext cx="4460875" cy="3346450"/>
          </a:xfrm>
          <a:prstGeom prst="rect">
            <a:avLst/>
          </a:prstGeom>
          <a:noFill/>
          <a:ln w="12700">
            <a:solidFill>
              <a:prstClr val="black"/>
            </a:solidFill>
          </a:ln>
        </p:spPr>
        <p:txBody>
          <a:bodyPr vert="horz" lIns="92190" tIns="46095" rIns="92190" bIns="46095" rtlCol="0" anchor="ctr"/>
          <a:lstStyle/>
          <a:p>
            <a:endParaRPr lang="fi-FI"/>
          </a:p>
        </p:txBody>
      </p:sp>
      <p:sp>
        <p:nvSpPr>
          <p:cNvPr id="5" name="Notes Placeholder 4"/>
          <p:cNvSpPr>
            <a:spLocks noGrp="1"/>
          </p:cNvSpPr>
          <p:nvPr>
            <p:ph type="body" sz="quarter" idx="3"/>
          </p:nvPr>
        </p:nvSpPr>
        <p:spPr>
          <a:xfrm>
            <a:off x="681991" y="4773375"/>
            <a:ext cx="5455920" cy="3905488"/>
          </a:xfrm>
          <a:prstGeom prst="rect">
            <a:avLst/>
          </a:prstGeom>
        </p:spPr>
        <p:txBody>
          <a:bodyPr vert="horz" lIns="92190" tIns="46095" rIns="92190" bIns="4609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1" y="9421045"/>
            <a:ext cx="2955290" cy="497656"/>
          </a:xfrm>
          <a:prstGeom prst="rect">
            <a:avLst/>
          </a:prstGeom>
        </p:spPr>
        <p:txBody>
          <a:bodyPr vert="horz" lIns="92190" tIns="46095" rIns="92190" bIns="46095" rtlCol="0" anchor="b"/>
          <a:lstStyle>
            <a:lvl1pPr algn="l">
              <a:defRPr sz="1200"/>
            </a:lvl1pPr>
          </a:lstStyle>
          <a:p>
            <a:endParaRPr lang="fi-FI"/>
          </a:p>
        </p:txBody>
      </p:sp>
      <p:sp>
        <p:nvSpPr>
          <p:cNvPr id="7" name="Slide Number Placeholder 6"/>
          <p:cNvSpPr>
            <a:spLocks noGrp="1"/>
          </p:cNvSpPr>
          <p:nvPr>
            <p:ph type="sldNum" sz="quarter" idx="5"/>
          </p:nvPr>
        </p:nvSpPr>
        <p:spPr>
          <a:xfrm>
            <a:off x="3863032" y="9421045"/>
            <a:ext cx="2955290" cy="497656"/>
          </a:xfrm>
          <a:prstGeom prst="rect">
            <a:avLst/>
          </a:prstGeom>
        </p:spPr>
        <p:txBody>
          <a:bodyPr vert="horz" lIns="92190" tIns="46095" rIns="92190" bIns="46095" rtlCol="0" anchor="b"/>
          <a:lstStyle>
            <a:lvl1pPr algn="r">
              <a:defRPr sz="1200"/>
            </a:lvl1pPr>
          </a:lstStyle>
          <a:p>
            <a:fld id="{D1B6B73F-CFB5-9D4F-9E0D-F2C3CD4A0C21}" type="slidenum">
              <a:rPr lang="fi-FI" smtClean="0"/>
              <a:pPr/>
              <a:t>‹#›</a:t>
            </a:fld>
            <a:endParaRPr lang="fi-FI"/>
          </a:p>
        </p:txBody>
      </p:sp>
    </p:spTree>
    <p:extLst>
      <p:ext uri="{BB962C8B-B14F-4D97-AF65-F5344CB8AC3E}">
        <p14:creationId xmlns:p14="http://schemas.microsoft.com/office/powerpoint/2010/main" val="168261422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3350" y="1149350"/>
            <a:ext cx="4137025" cy="3101975"/>
          </a:xfrm>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fld id="{D1B6B73F-CFB5-9D4F-9E0D-F2C3CD4A0C21}" type="slidenum">
              <a:rPr lang="fi-FI" smtClean="0"/>
              <a:pPr/>
              <a:t>1</a:t>
            </a:fld>
            <a:endParaRPr lang="fi-FI"/>
          </a:p>
        </p:txBody>
      </p:sp>
    </p:spTree>
    <p:extLst>
      <p:ext uri="{BB962C8B-B14F-4D97-AF65-F5344CB8AC3E}">
        <p14:creationId xmlns:p14="http://schemas.microsoft.com/office/powerpoint/2010/main" val="39629068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657422"/>
            <a:ext cx="6858000" cy="2386800"/>
          </a:xfrm>
        </p:spPr>
        <p:txBody>
          <a:bodyPr anchor="b"/>
          <a:lstStyle>
            <a:lvl1pPr algn="ctr">
              <a:defRPr sz="4500">
                <a:solidFill>
                  <a:schemeClr val="bg2"/>
                </a:solidFill>
              </a:defRPr>
            </a:lvl1pPr>
          </a:lstStyle>
          <a:p>
            <a:r>
              <a:rPr lang="fi-FI"/>
              <a:t>Muokkaa perustyyl. napsautt.</a:t>
            </a:r>
            <a:endParaRPr lang="fi-FI" dirty="0"/>
          </a:p>
        </p:txBody>
      </p:sp>
      <p:sp>
        <p:nvSpPr>
          <p:cNvPr id="3" name="Subtitle 2"/>
          <p:cNvSpPr>
            <a:spLocks noGrp="1"/>
          </p:cNvSpPr>
          <p:nvPr>
            <p:ph type="subTitle" idx="1"/>
          </p:nvPr>
        </p:nvSpPr>
        <p:spPr>
          <a:xfrm>
            <a:off x="1143000" y="3345821"/>
            <a:ext cx="6858000" cy="900388"/>
          </a:xfrm>
        </p:spPr>
        <p:txBody>
          <a:bodyPr/>
          <a:lstStyle>
            <a:lvl1pPr marL="0" indent="0" algn="ctr">
              <a:buNone/>
              <a:defRPr sz="180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fi-FI"/>
              <a:t>Muokkaa alaotsikon perustyyliä napsautt.</a:t>
            </a:r>
            <a:endParaRPr lang="fi-FI"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2000" y="5238000"/>
            <a:ext cx="1800000" cy="912990"/>
          </a:xfrm>
          <a:prstGeom prst="rect">
            <a:avLst/>
          </a:prstGeom>
        </p:spPr>
      </p:pic>
      <p:sp>
        <p:nvSpPr>
          <p:cNvPr id="9" name="TextBox 8"/>
          <p:cNvSpPr txBox="1"/>
          <p:nvPr/>
        </p:nvSpPr>
        <p:spPr>
          <a:xfrm>
            <a:off x="7863848" y="7884162"/>
            <a:ext cx="184731" cy="248209"/>
          </a:xfrm>
          <a:prstGeom prst="rect">
            <a:avLst/>
          </a:prstGeom>
          <a:noFill/>
        </p:spPr>
        <p:txBody>
          <a:bodyPr wrap="none" rtlCol="0">
            <a:spAutoFit/>
          </a:bodyPr>
          <a:lstStyle/>
          <a:p>
            <a:endParaRPr lang="fi-FI" sz="1013" dirty="0"/>
          </a:p>
        </p:txBody>
      </p:sp>
      <p:sp>
        <p:nvSpPr>
          <p:cNvPr id="10" name="TextBox 9"/>
          <p:cNvSpPr txBox="1"/>
          <p:nvPr/>
        </p:nvSpPr>
        <p:spPr>
          <a:xfrm>
            <a:off x="4191008" y="7721602"/>
            <a:ext cx="184731" cy="248209"/>
          </a:xfrm>
          <a:prstGeom prst="rect">
            <a:avLst/>
          </a:prstGeom>
          <a:noFill/>
        </p:spPr>
        <p:txBody>
          <a:bodyPr wrap="none" rtlCol="0">
            <a:spAutoFit/>
          </a:bodyPr>
          <a:lstStyle/>
          <a:p>
            <a:endParaRPr lang="fi-FI" sz="1013" dirty="0"/>
          </a:p>
        </p:txBody>
      </p:sp>
    </p:spTree>
    <p:extLst>
      <p:ext uri="{BB962C8B-B14F-4D97-AF65-F5344CB8AC3E}">
        <p14:creationId xmlns:p14="http://schemas.microsoft.com/office/powerpoint/2010/main" val="2091392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subheading">
    <p:spTree>
      <p:nvGrpSpPr>
        <p:cNvPr id="1" name=""/>
        <p:cNvGrpSpPr/>
        <p:nvPr/>
      </p:nvGrpSpPr>
      <p:grpSpPr>
        <a:xfrm>
          <a:off x="0" y="0"/>
          <a:ext cx="0" cy="0"/>
          <a:chOff x="0" y="0"/>
          <a:chExt cx="0" cy="0"/>
        </a:xfrm>
      </p:grpSpPr>
      <p:sp>
        <p:nvSpPr>
          <p:cNvPr id="2" name="Title 1"/>
          <p:cNvSpPr>
            <a:spLocks noGrp="1"/>
          </p:cNvSpPr>
          <p:nvPr>
            <p:ph type="title"/>
          </p:nvPr>
        </p:nvSpPr>
        <p:spPr>
          <a:xfrm>
            <a:off x="629841" y="529949"/>
            <a:ext cx="7201826" cy="995915"/>
          </a:xfrm>
        </p:spPr>
        <p:txBody>
          <a:bodyPr/>
          <a:lstStyle/>
          <a:p>
            <a:r>
              <a:rPr lang="fi-FI"/>
              <a:t>Muokkaa perustyyl. napsautt.</a:t>
            </a:r>
          </a:p>
        </p:txBody>
      </p:sp>
      <p:sp>
        <p:nvSpPr>
          <p:cNvPr id="3" name="Text Placeholder 2"/>
          <p:cNvSpPr>
            <a:spLocks noGrp="1"/>
          </p:cNvSpPr>
          <p:nvPr>
            <p:ph type="body" idx="1"/>
          </p:nvPr>
        </p:nvSpPr>
        <p:spPr>
          <a:xfrm>
            <a:off x="629842" y="1525868"/>
            <a:ext cx="7885508" cy="619017"/>
          </a:xfrm>
        </p:spPr>
        <p:txBody>
          <a:bodyPr anchor="b"/>
          <a:lstStyle>
            <a:lvl1pPr marL="0" indent="0">
              <a:buNone/>
              <a:defRPr sz="1800" b="1"/>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fi-FI"/>
              <a:t>Muokkaa tekstin perustyylejä napsauttamalla</a:t>
            </a:r>
          </a:p>
        </p:txBody>
      </p:sp>
      <p:sp>
        <p:nvSpPr>
          <p:cNvPr id="4" name="Content Placeholder 3"/>
          <p:cNvSpPr>
            <a:spLocks noGrp="1"/>
          </p:cNvSpPr>
          <p:nvPr>
            <p:ph sz="half" idx="2"/>
          </p:nvPr>
        </p:nvSpPr>
        <p:spPr>
          <a:xfrm>
            <a:off x="629842" y="2287351"/>
            <a:ext cx="7885508" cy="368588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Date Placeholder 7"/>
          <p:cNvSpPr>
            <a:spLocks noGrp="1"/>
          </p:cNvSpPr>
          <p:nvPr>
            <p:ph type="dt" sz="half" idx="10"/>
          </p:nvPr>
        </p:nvSpPr>
        <p:spPr/>
        <p:txBody>
          <a:bodyPr/>
          <a:lstStyle/>
          <a:p>
            <a:fld id="{BC2EB90C-C3B6-654A-9159-F786CF172E91}" type="datetime1">
              <a:rPr lang="fi-FI" smtClean="0"/>
              <a:pPr/>
              <a:t>8.9.2020</a:t>
            </a:fld>
            <a:endParaRPr lang="fi-FI" dirty="0"/>
          </a:p>
        </p:txBody>
      </p:sp>
      <p:sp>
        <p:nvSpPr>
          <p:cNvPr id="9" name="Footer Placeholder 8"/>
          <p:cNvSpPr>
            <a:spLocks noGrp="1"/>
          </p:cNvSpPr>
          <p:nvPr>
            <p:ph type="ftr" sz="quarter" idx="11"/>
          </p:nvPr>
        </p:nvSpPr>
        <p:spPr/>
        <p:txBody>
          <a:bodyPr/>
          <a:lstStyle/>
          <a:p>
            <a:r>
              <a:rPr lang="fi-FI"/>
              <a:t>Työ- ja elinkeinoministeriö </a:t>
            </a:r>
            <a:r>
              <a:rPr lang="bg-BG"/>
              <a:t>•</a:t>
            </a:r>
            <a:r>
              <a:rPr lang="fi-FI"/>
              <a:t> www.tem.fi</a:t>
            </a:r>
            <a:endParaRPr lang="fi-FI" dirty="0"/>
          </a:p>
        </p:txBody>
      </p:sp>
      <p:sp>
        <p:nvSpPr>
          <p:cNvPr id="13" name="Slide Number Placeholder 12"/>
          <p:cNvSpPr>
            <a:spLocks noGrp="1"/>
          </p:cNvSpPr>
          <p:nvPr>
            <p:ph type="sldNum" sz="quarter" idx="12"/>
          </p:nvPr>
        </p:nvSpPr>
        <p:spPr/>
        <p:txBody>
          <a:bodyPr/>
          <a:lstStyle/>
          <a:p>
            <a:fld id="{3065C9E5-8AC3-DF4B-BA99-CB03B9370A98}" type="slidenum">
              <a:rPr lang="fi-FI" smtClean="0"/>
              <a:pPr/>
              <a:t>‹#›</a:t>
            </a:fld>
            <a:endParaRPr lang="fi-FI"/>
          </a:p>
        </p:txBody>
      </p:sp>
      <p:pic>
        <p:nvPicPr>
          <p:cNvPr id="10" name="Kuva 9">
            <a:extLst>
              <a:ext uri="{FF2B5EF4-FFF2-40B4-BE49-F238E27FC236}">
                <a16:creationId xmlns:a16="http://schemas.microsoft.com/office/drawing/2014/main" id="{4CD8DC24-1463-4652-A5A5-C7DB18939AF6}"/>
              </a:ext>
            </a:extLst>
          </p:cNvPr>
          <p:cNvPicPr>
            <a:picLocks noChangeAspect="1"/>
          </p:cNvPicPr>
          <p:nvPr userDrawn="1"/>
        </p:nvPicPr>
        <p:blipFill>
          <a:blip r:embed="rId2"/>
          <a:stretch>
            <a:fillRect/>
          </a:stretch>
        </p:blipFill>
        <p:spPr>
          <a:xfrm>
            <a:off x="8138543" y="759350"/>
            <a:ext cx="373067" cy="557716"/>
          </a:xfrm>
          <a:prstGeom prst="rect">
            <a:avLst/>
          </a:prstGeom>
        </p:spPr>
      </p:pic>
    </p:spTree>
    <p:extLst>
      <p:ext uri="{BB962C8B-B14F-4D97-AF65-F5344CB8AC3E}">
        <p14:creationId xmlns:p14="http://schemas.microsoft.com/office/powerpoint/2010/main" val="1793673390"/>
      </p:ext>
    </p:extLst>
  </p:cSld>
  <p:clrMapOvr>
    <a:masterClrMapping/>
  </p:clrMapOvr>
  <p:extLst>
    <p:ext uri="{DCECCB84-F9BA-43D5-87BE-67443E8EF086}">
      <p15:sldGuideLst xmlns:p15="http://schemas.microsoft.com/office/powerpoint/2012/main">
        <p15:guide id="1" pos="385">
          <p15:clr>
            <a:srgbClr val="FBAE40"/>
          </p15:clr>
        </p15:guide>
        <p15:guide id="2" orient="horz" pos="4997">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8E673F-6EB7-8443-8693-F2EF12496ED8}" type="datetime1">
              <a:rPr lang="fi-FI" smtClean="0"/>
              <a:pPr/>
              <a:t>8.9.2020</a:t>
            </a:fld>
            <a:endParaRPr lang="fi-FI" dirty="0"/>
          </a:p>
        </p:txBody>
      </p:sp>
      <p:sp>
        <p:nvSpPr>
          <p:cNvPr id="6" name="Footer Placeholder 5"/>
          <p:cNvSpPr>
            <a:spLocks noGrp="1"/>
          </p:cNvSpPr>
          <p:nvPr>
            <p:ph type="ftr" sz="quarter" idx="11"/>
          </p:nvPr>
        </p:nvSpPr>
        <p:spPr/>
        <p:txBody>
          <a:bodyPr/>
          <a:lstStyle/>
          <a:p>
            <a:r>
              <a:rPr lang="fi-FI"/>
              <a:t>Työ- ja elinkeinoministeriö </a:t>
            </a:r>
            <a:r>
              <a:rPr lang="bg-BG"/>
              <a:t>•</a:t>
            </a:r>
            <a:r>
              <a:rPr lang="fi-FI"/>
              <a:t> www.tem.fi</a:t>
            </a:r>
            <a:endParaRPr lang="fi-FI" dirty="0"/>
          </a:p>
        </p:txBody>
      </p:sp>
      <p:sp>
        <p:nvSpPr>
          <p:cNvPr id="7" name="Slide Number Placeholder 6"/>
          <p:cNvSpPr>
            <a:spLocks noGrp="1"/>
          </p:cNvSpPr>
          <p:nvPr>
            <p:ph type="sldNum" sz="quarter" idx="12"/>
          </p:nvPr>
        </p:nvSpPr>
        <p:spPr/>
        <p:txBody>
          <a:bodyPr/>
          <a:lstStyle/>
          <a:p>
            <a:fld id="{1B5C75AB-37F2-194C-B2B6-38235384CF06}" type="slidenum">
              <a:rPr lang="fi-FI" smtClean="0"/>
              <a:pPr/>
              <a:t>‹#›</a:t>
            </a:fld>
            <a:endParaRPr lang="fi-FI"/>
          </a:p>
        </p:txBody>
      </p:sp>
      <p:pic>
        <p:nvPicPr>
          <p:cNvPr id="8" name="Kuva 7">
            <a:extLst>
              <a:ext uri="{FF2B5EF4-FFF2-40B4-BE49-F238E27FC236}">
                <a16:creationId xmlns:a16="http://schemas.microsoft.com/office/drawing/2014/main" id="{17F30BAF-D8CD-46C4-BC09-1FF6528A9517}"/>
              </a:ext>
            </a:extLst>
          </p:cNvPr>
          <p:cNvPicPr>
            <a:picLocks noChangeAspect="1"/>
          </p:cNvPicPr>
          <p:nvPr userDrawn="1"/>
        </p:nvPicPr>
        <p:blipFill>
          <a:blip r:embed="rId2"/>
          <a:stretch>
            <a:fillRect/>
          </a:stretch>
        </p:blipFill>
        <p:spPr>
          <a:xfrm>
            <a:off x="8138543" y="759350"/>
            <a:ext cx="373067" cy="557716"/>
          </a:xfrm>
          <a:prstGeom prst="rect">
            <a:avLst/>
          </a:prstGeom>
        </p:spPr>
      </p:pic>
    </p:spTree>
    <p:extLst>
      <p:ext uri="{BB962C8B-B14F-4D97-AF65-F5344CB8AC3E}">
        <p14:creationId xmlns:p14="http://schemas.microsoft.com/office/powerpoint/2010/main" val="374687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btitle">
    <p:bg>
      <p:bgPr>
        <a:solidFill>
          <a:schemeClr val="accent1"/>
        </a:solidFill>
        <a:effectLst/>
      </p:bgPr>
    </p:bg>
    <p:spTree>
      <p:nvGrpSpPr>
        <p:cNvPr id="1" name=""/>
        <p:cNvGrpSpPr/>
        <p:nvPr/>
      </p:nvGrpSpPr>
      <p:grpSpPr>
        <a:xfrm>
          <a:off x="0" y="0"/>
          <a:ext cx="0" cy="0"/>
          <a:chOff x="0" y="0"/>
          <a:chExt cx="0" cy="0"/>
        </a:xfrm>
      </p:grpSpPr>
      <p:sp>
        <p:nvSpPr>
          <p:cNvPr id="4" name="Freeform 13">
            <a:extLst>
              <a:ext uri="{FF2B5EF4-FFF2-40B4-BE49-F238E27FC236}">
                <a16:creationId xmlns:a16="http://schemas.microsoft.com/office/drawing/2014/main" id="{3A0E0802-BCE5-425F-B622-59E8AB6E983B}"/>
              </a:ext>
            </a:extLst>
          </p:cNvPr>
          <p:cNvSpPr>
            <a:spLocks/>
          </p:cNvSpPr>
          <p:nvPr userDrawn="1"/>
        </p:nvSpPr>
        <p:spPr bwMode="auto">
          <a:xfrm>
            <a:off x="2972811" y="4920420"/>
            <a:ext cx="3273204" cy="1027854"/>
          </a:xfrm>
          <a:custGeom>
            <a:avLst/>
            <a:gdLst>
              <a:gd name="T0" fmla="*/ 405 w 487"/>
              <a:gd name="T1" fmla="*/ 73 h 153"/>
              <a:gd name="T2" fmla="*/ 278 w 487"/>
              <a:gd name="T3" fmla="*/ 92 h 153"/>
              <a:gd name="T4" fmla="*/ 105 w 487"/>
              <a:gd name="T5" fmla="*/ 55 h 153"/>
              <a:gd name="T6" fmla="*/ 118 w 487"/>
              <a:gd name="T7" fmla="*/ 28 h 153"/>
              <a:gd name="T8" fmla="*/ 118 w 487"/>
              <a:gd name="T9" fmla="*/ 28 h 153"/>
              <a:gd name="T10" fmla="*/ 120 w 487"/>
              <a:gd name="T11" fmla="*/ 26 h 153"/>
              <a:gd name="T12" fmla="*/ 108 w 487"/>
              <a:gd name="T13" fmla="*/ 3 h 153"/>
              <a:gd name="T14" fmla="*/ 86 w 487"/>
              <a:gd name="T15" fmla="*/ 14 h 153"/>
              <a:gd name="T16" fmla="*/ 97 w 487"/>
              <a:gd name="T17" fmla="*/ 37 h 153"/>
              <a:gd name="T18" fmla="*/ 99 w 487"/>
              <a:gd name="T19" fmla="*/ 37 h 153"/>
              <a:gd name="T20" fmla="*/ 93 w 487"/>
              <a:gd name="T21" fmla="*/ 49 h 153"/>
              <a:gd name="T22" fmla="*/ 14 w 487"/>
              <a:gd name="T23" fmla="*/ 0 h 153"/>
              <a:gd name="T24" fmla="*/ 0 w 487"/>
              <a:gd name="T25" fmla="*/ 18 h 153"/>
              <a:gd name="T26" fmla="*/ 76 w 487"/>
              <a:gd name="T27" fmla="*/ 82 h 153"/>
              <a:gd name="T28" fmla="*/ 60 w 487"/>
              <a:gd name="T29" fmla="*/ 113 h 153"/>
              <a:gd name="T30" fmla="*/ 60 w 487"/>
              <a:gd name="T31" fmla="*/ 113 h 153"/>
              <a:gd name="T32" fmla="*/ 59 w 487"/>
              <a:gd name="T33" fmla="*/ 115 h 153"/>
              <a:gd name="T34" fmla="*/ 70 w 487"/>
              <a:gd name="T35" fmla="*/ 138 h 153"/>
              <a:gd name="T36" fmla="*/ 93 w 487"/>
              <a:gd name="T37" fmla="*/ 127 h 153"/>
              <a:gd name="T38" fmla="*/ 82 w 487"/>
              <a:gd name="T39" fmla="*/ 104 h 153"/>
              <a:gd name="T40" fmla="*/ 80 w 487"/>
              <a:gd name="T41" fmla="*/ 103 h 153"/>
              <a:gd name="T42" fmla="*/ 87 w 487"/>
              <a:gd name="T43" fmla="*/ 89 h 153"/>
              <a:gd name="T44" fmla="*/ 312 w 487"/>
              <a:gd name="T45" fmla="*/ 153 h 153"/>
              <a:gd name="T46" fmla="*/ 487 w 487"/>
              <a:gd name="T47" fmla="*/ 116 h 153"/>
              <a:gd name="T48" fmla="*/ 477 w 487"/>
              <a:gd name="T49" fmla="*/ 117 h 153"/>
              <a:gd name="T50" fmla="*/ 405 w 487"/>
              <a:gd name="T51" fmla="*/ 7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7" h="153">
                <a:moveTo>
                  <a:pt x="405" y="73"/>
                </a:moveTo>
                <a:cubicBezTo>
                  <a:pt x="365" y="85"/>
                  <a:pt x="322" y="92"/>
                  <a:pt x="278" y="92"/>
                </a:cubicBezTo>
                <a:cubicBezTo>
                  <a:pt x="216" y="92"/>
                  <a:pt x="158" y="78"/>
                  <a:pt x="105" y="55"/>
                </a:cubicBezTo>
                <a:cubicBezTo>
                  <a:pt x="118" y="28"/>
                  <a:pt x="118" y="28"/>
                  <a:pt x="118" y="28"/>
                </a:cubicBezTo>
                <a:cubicBezTo>
                  <a:pt x="118" y="28"/>
                  <a:pt x="118" y="28"/>
                  <a:pt x="118" y="28"/>
                </a:cubicBezTo>
                <a:cubicBezTo>
                  <a:pt x="119" y="28"/>
                  <a:pt x="119" y="27"/>
                  <a:pt x="120" y="26"/>
                </a:cubicBezTo>
                <a:cubicBezTo>
                  <a:pt x="123" y="16"/>
                  <a:pt x="118" y="6"/>
                  <a:pt x="108" y="3"/>
                </a:cubicBezTo>
                <a:cubicBezTo>
                  <a:pt x="99" y="0"/>
                  <a:pt x="89" y="5"/>
                  <a:pt x="86" y="14"/>
                </a:cubicBezTo>
                <a:cubicBezTo>
                  <a:pt x="82" y="23"/>
                  <a:pt x="87" y="34"/>
                  <a:pt x="97" y="37"/>
                </a:cubicBezTo>
                <a:cubicBezTo>
                  <a:pt x="97" y="37"/>
                  <a:pt x="98" y="37"/>
                  <a:pt x="99" y="37"/>
                </a:cubicBezTo>
                <a:cubicBezTo>
                  <a:pt x="93" y="49"/>
                  <a:pt x="93" y="49"/>
                  <a:pt x="93" y="49"/>
                </a:cubicBezTo>
                <a:cubicBezTo>
                  <a:pt x="65" y="36"/>
                  <a:pt x="38" y="19"/>
                  <a:pt x="14" y="0"/>
                </a:cubicBezTo>
                <a:cubicBezTo>
                  <a:pt x="0" y="18"/>
                  <a:pt x="0" y="18"/>
                  <a:pt x="0" y="18"/>
                </a:cubicBezTo>
                <a:cubicBezTo>
                  <a:pt x="23" y="42"/>
                  <a:pt x="48" y="64"/>
                  <a:pt x="76" y="82"/>
                </a:cubicBezTo>
                <a:cubicBezTo>
                  <a:pt x="60" y="113"/>
                  <a:pt x="60" y="113"/>
                  <a:pt x="60" y="113"/>
                </a:cubicBezTo>
                <a:cubicBezTo>
                  <a:pt x="60" y="113"/>
                  <a:pt x="60" y="113"/>
                  <a:pt x="60" y="113"/>
                </a:cubicBezTo>
                <a:cubicBezTo>
                  <a:pt x="60" y="113"/>
                  <a:pt x="60" y="114"/>
                  <a:pt x="59" y="115"/>
                </a:cubicBezTo>
                <a:cubicBezTo>
                  <a:pt x="56" y="124"/>
                  <a:pt x="61" y="135"/>
                  <a:pt x="70" y="138"/>
                </a:cubicBezTo>
                <a:cubicBezTo>
                  <a:pt x="80" y="141"/>
                  <a:pt x="90" y="136"/>
                  <a:pt x="93" y="127"/>
                </a:cubicBezTo>
                <a:cubicBezTo>
                  <a:pt x="96" y="117"/>
                  <a:pt x="91" y="107"/>
                  <a:pt x="82" y="104"/>
                </a:cubicBezTo>
                <a:cubicBezTo>
                  <a:pt x="81" y="104"/>
                  <a:pt x="81" y="104"/>
                  <a:pt x="80" y="103"/>
                </a:cubicBezTo>
                <a:cubicBezTo>
                  <a:pt x="87" y="89"/>
                  <a:pt x="87" y="89"/>
                  <a:pt x="87" y="89"/>
                </a:cubicBezTo>
                <a:cubicBezTo>
                  <a:pt x="153" y="130"/>
                  <a:pt x="230" y="153"/>
                  <a:pt x="312" y="153"/>
                </a:cubicBezTo>
                <a:cubicBezTo>
                  <a:pt x="374" y="153"/>
                  <a:pt x="433" y="140"/>
                  <a:pt x="487" y="116"/>
                </a:cubicBezTo>
                <a:cubicBezTo>
                  <a:pt x="484" y="116"/>
                  <a:pt x="480" y="117"/>
                  <a:pt x="477" y="117"/>
                </a:cubicBezTo>
                <a:cubicBezTo>
                  <a:pt x="446" y="117"/>
                  <a:pt x="419" y="99"/>
                  <a:pt x="405" y="73"/>
                </a:cubicBezTo>
                <a:close/>
              </a:path>
            </a:pathLst>
          </a:custGeom>
          <a:solidFill>
            <a:srgbClr val="0F2B69"/>
          </a:solidFill>
          <a:ln>
            <a:noFill/>
          </a:ln>
        </p:spPr>
        <p:txBody>
          <a:bodyPr vert="horz" wrap="square" lIns="91440" tIns="45720" rIns="91440" bIns="45720" numCol="1" anchor="t" anchorCtr="0" compatLnSpc="1">
            <a:prstTxWarp prst="textNoShape">
              <a:avLst/>
            </a:prstTxWarp>
          </a:bodyPr>
          <a:lstStyle/>
          <a:p>
            <a:endParaRPr lang="fi-FI"/>
          </a:p>
        </p:txBody>
      </p:sp>
      <p:sp>
        <p:nvSpPr>
          <p:cNvPr id="5" name="Freeform 14">
            <a:extLst>
              <a:ext uri="{FF2B5EF4-FFF2-40B4-BE49-F238E27FC236}">
                <a16:creationId xmlns:a16="http://schemas.microsoft.com/office/drawing/2014/main" id="{FA6E1258-6CFC-4F12-BB12-170ED929E89E}"/>
              </a:ext>
            </a:extLst>
          </p:cNvPr>
          <p:cNvSpPr>
            <a:spLocks/>
          </p:cNvSpPr>
          <p:nvPr userDrawn="1"/>
        </p:nvSpPr>
        <p:spPr bwMode="auto">
          <a:xfrm>
            <a:off x="2940573" y="1357066"/>
            <a:ext cx="1263009" cy="713050"/>
          </a:xfrm>
          <a:custGeom>
            <a:avLst/>
            <a:gdLst>
              <a:gd name="T0" fmla="*/ 24 w 188"/>
              <a:gd name="T1" fmla="*/ 82 h 106"/>
              <a:gd name="T2" fmla="*/ 30 w 188"/>
              <a:gd name="T3" fmla="*/ 76 h 106"/>
              <a:gd name="T4" fmla="*/ 36 w 188"/>
              <a:gd name="T5" fmla="*/ 75 h 106"/>
              <a:gd name="T6" fmla="*/ 37 w 188"/>
              <a:gd name="T7" fmla="*/ 77 h 106"/>
              <a:gd name="T8" fmla="*/ 37 w 188"/>
              <a:gd name="T9" fmla="*/ 77 h 106"/>
              <a:gd name="T10" fmla="*/ 56 w 188"/>
              <a:gd name="T11" fmla="*/ 99 h 106"/>
              <a:gd name="T12" fmla="*/ 72 w 188"/>
              <a:gd name="T13" fmla="*/ 100 h 106"/>
              <a:gd name="T14" fmla="*/ 80 w 188"/>
              <a:gd name="T15" fmla="*/ 97 h 106"/>
              <a:gd name="T16" fmla="*/ 96 w 188"/>
              <a:gd name="T17" fmla="*/ 64 h 106"/>
              <a:gd name="T18" fmla="*/ 96 w 188"/>
              <a:gd name="T19" fmla="*/ 64 h 106"/>
              <a:gd name="T20" fmla="*/ 96 w 188"/>
              <a:gd name="T21" fmla="*/ 64 h 106"/>
              <a:gd name="T22" fmla="*/ 99 w 188"/>
              <a:gd name="T23" fmla="*/ 63 h 106"/>
              <a:gd name="T24" fmla="*/ 100 w 188"/>
              <a:gd name="T25" fmla="*/ 106 h 106"/>
              <a:gd name="T26" fmla="*/ 123 w 188"/>
              <a:gd name="T27" fmla="*/ 101 h 106"/>
              <a:gd name="T28" fmla="*/ 111 w 188"/>
              <a:gd name="T29" fmla="*/ 70 h 106"/>
              <a:gd name="T30" fmla="*/ 175 w 188"/>
              <a:gd name="T31" fmla="*/ 58 h 106"/>
              <a:gd name="T32" fmla="*/ 188 w 188"/>
              <a:gd name="T33" fmla="*/ 18 h 106"/>
              <a:gd name="T34" fmla="*/ 104 w 188"/>
              <a:gd name="T35" fmla="*/ 34 h 106"/>
              <a:gd name="T36" fmla="*/ 104 w 188"/>
              <a:gd name="T37" fmla="*/ 0 h 106"/>
              <a:gd name="T38" fmla="*/ 81 w 188"/>
              <a:gd name="T39" fmla="*/ 4 h 106"/>
              <a:gd name="T40" fmla="*/ 95 w 188"/>
              <a:gd name="T41" fmla="*/ 44 h 106"/>
              <a:gd name="T42" fmla="*/ 92 w 188"/>
              <a:gd name="T43" fmla="*/ 45 h 106"/>
              <a:gd name="T44" fmla="*/ 91 w 188"/>
              <a:gd name="T45" fmla="*/ 40 h 106"/>
              <a:gd name="T46" fmla="*/ 91 w 188"/>
              <a:gd name="T47" fmla="*/ 39 h 106"/>
              <a:gd name="T48" fmla="*/ 90 w 188"/>
              <a:gd name="T49" fmla="*/ 38 h 106"/>
              <a:gd name="T50" fmla="*/ 90 w 188"/>
              <a:gd name="T51" fmla="*/ 36 h 106"/>
              <a:gd name="T52" fmla="*/ 78 w 188"/>
              <a:gd name="T53" fmla="*/ 33 h 106"/>
              <a:gd name="T54" fmla="*/ 74 w 188"/>
              <a:gd name="T55" fmla="*/ 37 h 106"/>
              <a:gd name="T56" fmla="*/ 64 w 188"/>
              <a:gd name="T57" fmla="*/ 35 h 106"/>
              <a:gd name="T58" fmla="*/ 60 w 188"/>
              <a:gd name="T59" fmla="*/ 40 h 106"/>
              <a:gd name="T60" fmla="*/ 50 w 188"/>
              <a:gd name="T61" fmla="*/ 38 h 106"/>
              <a:gd name="T62" fmla="*/ 46 w 188"/>
              <a:gd name="T63" fmla="*/ 43 h 106"/>
              <a:gd name="T64" fmla="*/ 36 w 188"/>
              <a:gd name="T65" fmla="*/ 41 h 106"/>
              <a:gd name="T66" fmla="*/ 31 w 188"/>
              <a:gd name="T67" fmla="*/ 50 h 106"/>
              <a:gd name="T68" fmla="*/ 32 w 188"/>
              <a:gd name="T69" fmla="*/ 56 h 106"/>
              <a:gd name="T70" fmla="*/ 27 w 188"/>
              <a:gd name="T71" fmla="*/ 57 h 106"/>
              <a:gd name="T72" fmla="*/ 10 w 188"/>
              <a:gd name="T73" fmla="*/ 56 h 106"/>
              <a:gd name="T74" fmla="*/ 4 w 188"/>
              <a:gd name="T75" fmla="*/ 76 h 106"/>
              <a:gd name="T76" fmla="*/ 24 w 188"/>
              <a:gd name="T77" fmla="*/ 8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8" h="106">
                <a:moveTo>
                  <a:pt x="24" y="82"/>
                </a:moveTo>
                <a:cubicBezTo>
                  <a:pt x="27" y="81"/>
                  <a:pt x="29" y="79"/>
                  <a:pt x="30" y="76"/>
                </a:cubicBezTo>
                <a:cubicBezTo>
                  <a:pt x="36" y="75"/>
                  <a:pt x="36" y="75"/>
                  <a:pt x="36" y="75"/>
                </a:cubicBezTo>
                <a:cubicBezTo>
                  <a:pt x="37" y="77"/>
                  <a:pt x="37" y="77"/>
                  <a:pt x="37" y="77"/>
                </a:cubicBezTo>
                <a:cubicBezTo>
                  <a:pt x="37" y="77"/>
                  <a:pt x="37" y="77"/>
                  <a:pt x="37" y="77"/>
                </a:cubicBezTo>
                <a:cubicBezTo>
                  <a:pt x="39" y="87"/>
                  <a:pt x="46" y="95"/>
                  <a:pt x="56" y="99"/>
                </a:cubicBezTo>
                <a:cubicBezTo>
                  <a:pt x="61" y="101"/>
                  <a:pt x="67" y="101"/>
                  <a:pt x="72" y="100"/>
                </a:cubicBezTo>
                <a:cubicBezTo>
                  <a:pt x="75" y="100"/>
                  <a:pt x="78" y="99"/>
                  <a:pt x="80" y="97"/>
                </a:cubicBezTo>
                <a:cubicBezTo>
                  <a:pt x="92" y="91"/>
                  <a:pt x="99" y="78"/>
                  <a:pt x="96" y="64"/>
                </a:cubicBezTo>
                <a:cubicBezTo>
                  <a:pt x="96" y="64"/>
                  <a:pt x="96" y="64"/>
                  <a:pt x="96" y="64"/>
                </a:cubicBezTo>
                <a:cubicBezTo>
                  <a:pt x="96" y="64"/>
                  <a:pt x="96" y="64"/>
                  <a:pt x="96" y="64"/>
                </a:cubicBezTo>
                <a:cubicBezTo>
                  <a:pt x="99" y="63"/>
                  <a:pt x="99" y="63"/>
                  <a:pt x="99" y="63"/>
                </a:cubicBezTo>
                <a:cubicBezTo>
                  <a:pt x="101" y="78"/>
                  <a:pt x="101" y="92"/>
                  <a:pt x="100" y="106"/>
                </a:cubicBezTo>
                <a:cubicBezTo>
                  <a:pt x="123" y="101"/>
                  <a:pt x="123" y="101"/>
                  <a:pt x="123" y="101"/>
                </a:cubicBezTo>
                <a:cubicBezTo>
                  <a:pt x="118" y="91"/>
                  <a:pt x="114" y="81"/>
                  <a:pt x="111" y="70"/>
                </a:cubicBezTo>
                <a:cubicBezTo>
                  <a:pt x="175" y="58"/>
                  <a:pt x="175" y="58"/>
                  <a:pt x="175" y="58"/>
                </a:cubicBezTo>
                <a:cubicBezTo>
                  <a:pt x="182" y="45"/>
                  <a:pt x="186" y="32"/>
                  <a:pt x="188" y="18"/>
                </a:cubicBezTo>
                <a:cubicBezTo>
                  <a:pt x="104" y="34"/>
                  <a:pt x="104" y="34"/>
                  <a:pt x="104" y="34"/>
                </a:cubicBezTo>
                <a:cubicBezTo>
                  <a:pt x="103" y="22"/>
                  <a:pt x="103" y="11"/>
                  <a:pt x="104" y="0"/>
                </a:cubicBezTo>
                <a:cubicBezTo>
                  <a:pt x="81" y="4"/>
                  <a:pt x="81" y="4"/>
                  <a:pt x="81" y="4"/>
                </a:cubicBezTo>
                <a:cubicBezTo>
                  <a:pt x="87" y="17"/>
                  <a:pt x="92" y="30"/>
                  <a:pt x="95" y="44"/>
                </a:cubicBezTo>
                <a:cubicBezTo>
                  <a:pt x="92" y="45"/>
                  <a:pt x="92" y="45"/>
                  <a:pt x="92" y="45"/>
                </a:cubicBezTo>
                <a:cubicBezTo>
                  <a:pt x="91" y="40"/>
                  <a:pt x="91" y="40"/>
                  <a:pt x="91" y="40"/>
                </a:cubicBezTo>
                <a:cubicBezTo>
                  <a:pt x="91" y="39"/>
                  <a:pt x="91" y="39"/>
                  <a:pt x="91" y="39"/>
                </a:cubicBezTo>
                <a:cubicBezTo>
                  <a:pt x="90" y="38"/>
                  <a:pt x="90" y="38"/>
                  <a:pt x="90" y="38"/>
                </a:cubicBezTo>
                <a:cubicBezTo>
                  <a:pt x="90" y="38"/>
                  <a:pt x="90" y="37"/>
                  <a:pt x="90" y="36"/>
                </a:cubicBezTo>
                <a:cubicBezTo>
                  <a:pt x="88" y="32"/>
                  <a:pt x="82" y="30"/>
                  <a:pt x="78" y="33"/>
                </a:cubicBezTo>
                <a:cubicBezTo>
                  <a:pt x="76" y="34"/>
                  <a:pt x="75" y="35"/>
                  <a:pt x="74" y="37"/>
                </a:cubicBezTo>
                <a:cubicBezTo>
                  <a:pt x="71" y="34"/>
                  <a:pt x="67" y="34"/>
                  <a:pt x="64" y="35"/>
                </a:cubicBezTo>
                <a:cubicBezTo>
                  <a:pt x="62" y="36"/>
                  <a:pt x="61" y="38"/>
                  <a:pt x="60" y="40"/>
                </a:cubicBezTo>
                <a:cubicBezTo>
                  <a:pt x="57" y="37"/>
                  <a:pt x="53" y="36"/>
                  <a:pt x="50" y="38"/>
                </a:cubicBezTo>
                <a:cubicBezTo>
                  <a:pt x="48" y="39"/>
                  <a:pt x="47" y="41"/>
                  <a:pt x="46" y="43"/>
                </a:cubicBezTo>
                <a:cubicBezTo>
                  <a:pt x="43" y="40"/>
                  <a:pt x="39" y="39"/>
                  <a:pt x="36" y="41"/>
                </a:cubicBezTo>
                <a:cubicBezTo>
                  <a:pt x="32" y="43"/>
                  <a:pt x="31" y="47"/>
                  <a:pt x="31" y="50"/>
                </a:cubicBezTo>
                <a:cubicBezTo>
                  <a:pt x="32" y="56"/>
                  <a:pt x="32" y="56"/>
                  <a:pt x="32" y="56"/>
                </a:cubicBezTo>
                <a:cubicBezTo>
                  <a:pt x="27" y="57"/>
                  <a:pt x="27" y="57"/>
                  <a:pt x="27" y="57"/>
                </a:cubicBezTo>
                <a:cubicBezTo>
                  <a:pt x="22" y="53"/>
                  <a:pt x="15" y="53"/>
                  <a:pt x="10" y="56"/>
                </a:cubicBezTo>
                <a:cubicBezTo>
                  <a:pt x="3" y="60"/>
                  <a:pt x="0" y="69"/>
                  <a:pt x="4" y="76"/>
                </a:cubicBezTo>
                <a:cubicBezTo>
                  <a:pt x="8" y="83"/>
                  <a:pt x="17" y="86"/>
                  <a:pt x="24" y="82"/>
                </a:cubicBezTo>
                <a:close/>
              </a:path>
            </a:pathLst>
          </a:custGeom>
          <a:solidFill>
            <a:srgbClr val="0F2B69"/>
          </a:solidFill>
          <a:ln>
            <a:noFill/>
          </a:ln>
        </p:spPr>
        <p:txBody>
          <a:bodyPr vert="horz" wrap="square" lIns="91440" tIns="45720" rIns="91440" bIns="45720" numCol="1" anchor="t" anchorCtr="0" compatLnSpc="1">
            <a:prstTxWarp prst="textNoShape">
              <a:avLst/>
            </a:prstTxWarp>
          </a:bodyPr>
          <a:lstStyle/>
          <a:p>
            <a:endParaRPr lang="fi-FI"/>
          </a:p>
        </p:txBody>
      </p:sp>
      <p:sp>
        <p:nvSpPr>
          <p:cNvPr id="6" name="Freeform 15">
            <a:extLst>
              <a:ext uri="{FF2B5EF4-FFF2-40B4-BE49-F238E27FC236}">
                <a16:creationId xmlns:a16="http://schemas.microsoft.com/office/drawing/2014/main" id="{0E42BCCD-6454-4538-9894-35FA0C17A4E2}"/>
              </a:ext>
            </a:extLst>
          </p:cNvPr>
          <p:cNvSpPr>
            <a:spLocks/>
          </p:cNvSpPr>
          <p:nvPr userDrawn="1"/>
        </p:nvSpPr>
        <p:spPr bwMode="auto">
          <a:xfrm>
            <a:off x="3826195" y="1954434"/>
            <a:ext cx="530995" cy="269290"/>
          </a:xfrm>
          <a:custGeom>
            <a:avLst/>
            <a:gdLst>
              <a:gd name="T0" fmla="*/ 30 w 79"/>
              <a:gd name="T1" fmla="*/ 1 h 40"/>
              <a:gd name="T2" fmla="*/ 19 w 79"/>
              <a:gd name="T3" fmla="*/ 0 h 40"/>
              <a:gd name="T4" fmla="*/ 1 w 79"/>
              <a:gd name="T5" fmla="*/ 20 h 40"/>
              <a:gd name="T6" fmla="*/ 21 w 79"/>
              <a:gd name="T7" fmla="*/ 39 h 40"/>
              <a:gd name="T8" fmla="*/ 79 w 79"/>
              <a:gd name="T9" fmla="*/ 18 h 40"/>
              <a:gd name="T10" fmla="*/ 32 w 79"/>
              <a:gd name="T11" fmla="*/ 25 h 40"/>
              <a:gd name="T12" fmla="*/ 20 w 79"/>
              <a:gd name="T13" fmla="*/ 13 h 40"/>
              <a:gd name="T14" fmla="*/ 30 w 79"/>
              <a:gd name="T15" fmla="*/ 1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 h="40">
                <a:moveTo>
                  <a:pt x="30" y="1"/>
                </a:moveTo>
                <a:cubicBezTo>
                  <a:pt x="25" y="0"/>
                  <a:pt x="21" y="0"/>
                  <a:pt x="19" y="0"/>
                </a:cubicBezTo>
                <a:cubicBezTo>
                  <a:pt x="8" y="0"/>
                  <a:pt x="0" y="10"/>
                  <a:pt x="1" y="20"/>
                </a:cubicBezTo>
                <a:cubicBezTo>
                  <a:pt x="1" y="31"/>
                  <a:pt x="10" y="40"/>
                  <a:pt x="21" y="39"/>
                </a:cubicBezTo>
                <a:cubicBezTo>
                  <a:pt x="30" y="39"/>
                  <a:pt x="68" y="22"/>
                  <a:pt x="79" y="18"/>
                </a:cubicBezTo>
                <a:cubicBezTo>
                  <a:pt x="66" y="20"/>
                  <a:pt x="37" y="25"/>
                  <a:pt x="32" y="25"/>
                </a:cubicBezTo>
                <a:cubicBezTo>
                  <a:pt x="25" y="25"/>
                  <a:pt x="20" y="20"/>
                  <a:pt x="20" y="13"/>
                </a:cubicBezTo>
                <a:cubicBezTo>
                  <a:pt x="19" y="7"/>
                  <a:pt x="24" y="2"/>
                  <a:pt x="30" y="1"/>
                </a:cubicBezTo>
                <a:close/>
              </a:path>
            </a:pathLst>
          </a:custGeom>
          <a:solidFill>
            <a:srgbClr val="0F2B69"/>
          </a:solidFill>
          <a:ln>
            <a:noFill/>
          </a:ln>
        </p:spPr>
        <p:txBody>
          <a:bodyPr vert="horz" wrap="square" lIns="91440" tIns="45720" rIns="91440" bIns="45720" numCol="1" anchor="t" anchorCtr="0" compatLnSpc="1">
            <a:prstTxWarp prst="textNoShape">
              <a:avLst/>
            </a:prstTxWarp>
          </a:bodyPr>
          <a:lstStyle/>
          <a:p>
            <a:endParaRPr lang="fi-FI"/>
          </a:p>
        </p:txBody>
      </p:sp>
      <p:sp>
        <p:nvSpPr>
          <p:cNvPr id="7" name="Freeform 16">
            <a:extLst>
              <a:ext uri="{FF2B5EF4-FFF2-40B4-BE49-F238E27FC236}">
                <a16:creationId xmlns:a16="http://schemas.microsoft.com/office/drawing/2014/main" id="{62342304-5326-4D1A-B40C-B831FFD07DF1}"/>
              </a:ext>
            </a:extLst>
          </p:cNvPr>
          <p:cNvSpPr>
            <a:spLocks/>
          </p:cNvSpPr>
          <p:nvPr userDrawn="1"/>
        </p:nvSpPr>
        <p:spPr bwMode="auto">
          <a:xfrm>
            <a:off x="4417875" y="865895"/>
            <a:ext cx="1613846" cy="853385"/>
          </a:xfrm>
          <a:custGeom>
            <a:avLst/>
            <a:gdLst>
              <a:gd name="T0" fmla="*/ 0 w 240"/>
              <a:gd name="T1" fmla="*/ 69 h 127"/>
              <a:gd name="T2" fmla="*/ 23 w 240"/>
              <a:gd name="T3" fmla="*/ 81 h 127"/>
              <a:gd name="T4" fmla="*/ 55 w 240"/>
              <a:gd name="T5" fmla="*/ 98 h 127"/>
              <a:gd name="T6" fmla="*/ 74 w 240"/>
              <a:gd name="T7" fmla="*/ 108 h 127"/>
              <a:gd name="T8" fmla="*/ 74 w 240"/>
              <a:gd name="T9" fmla="*/ 108 h 127"/>
              <a:gd name="T10" fmla="*/ 109 w 240"/>
              <a:gd name="T11" fmla="*/ 127 h 127"/>
              <a:gd name="T12" fmla="*/ 110 w 240"/>
              <a:gd name="T13" fmla="*/ 127 h 127"/>
              <a:gd name="T14" fmla="*/ 150 w 240"/>
              <a:gd name="T15" fmla="*/ 94 h 127"/>
              <a:gd name="T16" fmla="*/ 159 w 240"/>
              <a:gd name="T17" fmla="*/ 92 h 127"/>
              <a:gd name="T18" fmla="*/ 226 w 240"/>
              <a:gd name="T19" fmla="*/ 80 h 127"/>
              <a:gd name="T20" fmla="*/ 240 w 240"/>
              <a:gd name="T21" fmla="*/ 58 h 127"/>
              <a:gd name="T22" fmla="*/ 219 w 240"/>
              <a:gd name="T23" fmla="*/ 44 h 127"/>
              <a:gd name="T24" fmla="*/ 152 w 240"/>
              <a:gd name="T25" fmla="*/ 57 h 127"/>
              <a:gd name="T26" fmla="*/ 111 w 240"/>
              <a:gd name="T27" fmla="*/ 64 h 127"/>
              <a:gd name="T28" fmla="*/ 118 w 240"/>
              <a:gd name="T29" fmla="*/ 73 h 127"/>
              <a:gd name="T30" fmla="*/ 119 w 240"/>
              <a:gd name="T31" fmla="*/ 74 h 127"/>
              <a:gd name="T32" fmla="*/ 119 w 240"/>
              <a:gd name="T33" fmla="*/ 75 h 127"/>
              <a:gd name="T34" fmla="*/ 119 w 240"/>
              <a:gd name="T35" fmla="*/ 76 h 127"/>
              <a:gd name="T36" fmla="*/ 119 w 240"/>
              <a:gd name="T37" fmla="*/ 77 h 127"/>
              <a:gd name="T38" fmla="*/ 120 w 240"/>
              <a:gd name="T39" fmla="*/ 79 h 127"/>
              <a:gd name="T40" fmla="*/ 120 w 240"/>
              <a:gd name="T41" fmla="*/ 79 h 127"/>
              <a:gd name="T42" fmla="*/ 120 w 240"/>
              <a:gd name="T43" fmla="*/ 81 h 127"/>
              <a:gd name="T44" fmla="*/ 119 w 240"/>
              <a:gd name="T45" fmla="*/ 85 h 127"/>
              <a:gd name="T46" fmla="*/ 119 w 240"/>
              <a:gd name="T47" fmla="*/ 85 h 127"/>
              <a:gd name="T48" fmla="*/ 119 w 240"/>
              <a:gd name="T49" fmla="*/ 87 h 127"/>
              <a:gd name="T50" fmla="*/ 112 w 240"/>
              <a:gd name="T51" fmla="*/ 97 h 127"/>
              <a:gd name="T52" fmla="*/ 110 w 240"/>
              <a:gd name="T53" fmla="*/ 99 h 127"/>
              <a:gd name="T54" fmla="*/ 108 w 240"/>
              <a:gd name="T55" fmla="*/ 100 h 127"/>
              <a:gd name="T56" fmla="*/ 99 w 240"/>
              <a:gd name="T57" fmla="*/ 102 h 127"/>
              <a:gd name="T58" fmla="*/ 99 w 240"/>
              <a:gd name="T59" fmla="*/ 102 h 127"/>
              <a:gd name="T60" fmla="*/ 87 w 240"/>
              <a:gd name="T61" fmla="*/ 98 h 127"/>
              <a:gd name="T62" fmla="*/ 82 w 240"/>
              <a:gd name="T63" fmla="*/ 93 h 127"/>
              <a:gd name="T64" fmla="*/ 81 w 240"/>
              <a:gd name="T65" fmla="*/ 92 h 127"/>
              <a:gd name="T66" fmla="*/ 80 w 240"/>
              <a:gd name="T67" fmla="*/ 90 h 127"/>
              <a:gd name="T68" fmla="*/ 78 w 240"/>
              <a:gd name="T69" fmla="*/ 81 h 127"/>
              <a:gd name="T70" fmla="*/ 99 w 240"/>
              <a:gd name="T71" fmla="*/ 60 h 127"/>
              <a:gd name="T72" fmla="*/ 99 w 240"/>
              <a:gd name="T73" fmla="*/ 60 h 127"/>
              <a:gd name="T74" fmla="*/ 101 w 240"/>
              <a:gd name="T75" fmla="*/ 60 h 127"/>
              <a:gd name="T76" fmla="*/ 91 w 240"/>
              <a:gd name="T77" fmla="*/ 29 h 127"/>
              <a:gd name="T78" fmla="*/ 61 w 240"/>
              <a:gd name="T79" fmla="*/ 39 h 127"/>
              <a:gd name="T80" fmla="*/ 63 w 240"/>
              <a:gd name="T81" fmla="*/ 62 h 127"/>
              <a:gd name="T82" fmla="*/ 35 w 240"/>
              <a:gd name="T83" fmla="*/ 70 h 127"/>
              <a:gd name="T84" fmla="*/ 26 w 240"/>
              <a:gd name="T85" fmla="*/ 42 h 127"/>
              <a:gd name="T86" fmla="*/ 46 w 240"/>
              <a:gd name="T87" fmla="*/ 31 h 127"/>
              <a:gd name="T88" fmla="*/ 37 w 240"/>
              <a:gd name="T89" fmla="*/ 0 h 127"/>
              <a:gd name="T90" fmla="*/ 6 w 240"/>
              <a:gd name="T91" fmla="*/ 10 h 127"/>
              <a:gd name="T92" fmla="*/ 6 w 240"/>
              <a:gd name="T93" fmla="*/ 12 h 127"/>
              <a:gd name="T94" fmla="*/ 5 w 240"/>
              <a:gd name="T95" fmla="*/ 14 h 127"/>
              <a:gd name="T96" fmla="*/ 5 w 240"/>
              <a:gd name="T97" fmla="*/ 15 h 127"/>
              <a:gd name="T98" fmla="*/ 5 w 240"/>
              <a:gd name="T99" fmla="*/ 18 h 127"/>
              <a:gd name="T100" fmla="*/ 5 w 240"/>
              <a:gd name="T101" fmla="*/ 21 h 127"/>
              <a:gd name="T102" fmla="*/ 4 w 240"/>
              <a:gd name="T103" fmla="*/ 31 h 127"/>
              <a:gd name="T104" fmla="*/ 3 w 240"/>
              <a:gd name="T105" fmla="*/ 36 h 127"/>
              <a:gd name="T106" fmla="*/ 3 w 240"/>
              <a:gd name="T107" fmla="*/ 39 h 127"/>
              <a:gd name="T108" fmla="*/ 0 w 240"/>
              <a:gd name="T109" fmla="*/ 69 h 127"/>
              <a:gd name="T110" fmla="*/ 0 w 240"/>
              <a:gd name="T111" fmla="*/ 69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40" h="127">
                <a:moveTo>
                  <a:pt x="0" y="69"/>
                </a:moveTo>
                <a:cubicBezTo>
                  <a:pt x="23" y="81"/>
                  <a:pt x="23" y="81"/>
                  <a:pt x="23" y="81"/>
                </a:cubicBezTo>
                <a:cubicBezTo>
                  <a:pt x="55" y="98"/>
                  <a:pt x="55" y="98"/>
                  <a:pt x="55" y="98"/>
                </a:cubicBezTo>
                <a:cubicBezTo>
                  <a:pt x="74" y="108"/>
                  <a:pt x="74" y="108"/>
                  <a:pt x="74" y="108"/>
                </a:cubicBezTo>
                <a:cubicBezTo>
                  <a:pt x="74" y="108"/>
                  <a:pt x="74" y="108"/>
                  <a:pt x="74" y="108"/>
                </a:cubicBezTo>
                <a:cubicBezTo>
                  <a:pt x="109" y="127"/>
                  <a:pt x="109" y="127"/>
                  <a:pt x="109" y="127"/>
                </a:cubicBezTo>
                <a:cubicBezTo>
                  <a:pt x="110" y="127"/>
                  <a:pt x="110" y="127"/>
                  <a:pt x="110" y="127"/>
                </a:cubicBezTo>
                <a:cubicBezTo>
                  <a:pt x="110" y="127"/>
                  <a:pt x="137" y="105"/>
                  <a:pt x="150" y="94"/>
                </a:cubicBezTo>
                <a:cubicBezTo>
                  <a:pt x="159" y="92"/>
                  <a:pt x="159" y="92"/>
                  <a:pt x="159" y="92"/>
                </a:cubicBezTo>
                <a:cubicBezTo>
                  <a:pt x="226" y="80"/>
                  <a:pt x="226" y="80"/>
                  <a:pt x="226" y="80"/>
                </a:cubicBezTo>
                <a:cubicBezTo>
                  <a:pt x="240" y="58"/>
                  <a:pt x="240" y="58"/>
                  <a:pt x="240" y="58"/>
                </a:cubicBezTo>
                <a:cubicBezTo>
                  <a:pt x="219" y="44"/>
                  <a:pt x="219" y="44"/>
                  <a:pt x="219" y="44"/>
                </a:cubicBezTo>
                <a:cubicBezTo>
                  <a:pt x="152" y="57"/>
                  <a:pt x="152" y="57"/>
                  <a:pt x="152" y="57"/>
                </a:cubicBezTo>
                <a:cubicBezTo>
                  <a:pt x="111" y="64"/>
                  <a:pt x="111" y="64"/>
                  <a:pt x="111" y="64"/>
                </a:cubicBezTo>
                <a:cubicBezTo>
                  <a:pt x="115" y="67"/>
                  <a:pt x="117" y="70"/>
                  <a:pt x="118" y="73"/>
                </a:cubicBezTo>
                <a:cubicBezTo>
                  <a:pt x="118" y="74"/>
                  <a:pt x="119" y="74"/>
                  <a:pt x="119" y="74"/>
                </a:cubicBezTo>
                <a:cubicBezTo>
                  <a:pt x="119" y="74"/>
                  <a:pt x="119" y="75"/>
                  <a:pt x="119" y="75"/>
                </a:cubicBezTo>
                <a:cubicBezTo>
                  <a:pt x="119" y="76"/>
                  <a:pt x="119" y="76"/>
                  <a:pt x="119" y="76"/>
                </a:cubicBezTo>
                <a:cubicBezTo>
                  <a:pt x="119" y="77"/>
                  <a:pt x="119" y="77"/>
                  <a:pt x="119" y="77"/>
                </a:cubicBezTo>
                <a:cubicBezTo>
                  <a:pt x="120" y="77"/>
                  <a:pt x="120" y="78"/>
                  <a:pt x="120" y="79"/>
                </a:cubicBezTo>
                <a:cubicBezTo>
                  <a:pt x="120" y="79"/>
                  <a:pt x="120" y="79"/>
                  <a:pt x="120" y="79"/>
                </a:cubicBezTo>
                <a:cubicBezTo>
                  <a:pt x="120" y="80"/>
                  <a:pt x="120" y="80"/>
                  <a:pt x="120" y="81"/>
                </a:cubicBezTo>
                <a:cubicBezTo>
                  <a:pt x="120" y="82"/>
                  <a:pt x="120" y="84"/>
                  <a:pt x="119" y="85"/>
                </a:cubicBezTo>
                <a:cubicBezTo>
                  <a:pt x="119" y="85"/>
                  <a:pt x="119" y="85"/>
                  <a:pt x="119" y="85"/>
                </a:cubicBezTo>
                <a:cubicBezTo>
                  <a:pt x="119" y="86"/>
                  <a:pt x="119" y="87"/>
                  <a:pt x="119" y="87"/>
                </a:cubicBezTo>
                <a:cubicBezTo>
                  <a:pt x="118" y="91"/>
                  <a:pt x="115" y="95"/>
                  <a:pt x="112" y="97"/>
                </a:cubicBezTo>
                <a:cubicBezTo>
                  <a:pt x="111" y="98"/>
                  <a:pt x="111" y="98"/>
                  <a:pt x="110" y="99"/>
                </a:cubicBezTo>
                <a:cubicBezTo>
                  <a:pt x="109" y="99"/>
                  <a:pt x="109" y="99"/>
                  <a:pt x="108" y="100"/>
                </a:cubicBezTo>
                <a:cubicBezTo>
                  <a:pt x="105" y="101"/>
                  <a:pt x="102" y="102"/>
                  <a:pt x="99" y="102"/>
                </a:cubicBezTo>
                <a:cubicBezTo>
                  <a:pt x="99" y="102"/>
                  <a:pt x="99" y="102"/>
                  <a:pt x="99" y="102"/>
                </a:cubicBezTo>
                <a:cubicBezTo>
                  <a:pt x="95" y="102"/>
                  <a:pt x="91" y="100"/>
                  <a:pt x="87" y="98"/>
                </a:cubicBezTo>
                <a:cubicBezTo>
                  <a:pt x="85" y="97"/>
                  <a:pt x="84" y="95"/>
                  <a:pt x="82" y="93"/>
                </a:cubicBezTo>
                <a:cubicBezTo>
                  <a:pt x="82" y="93"/>
                  <a:pt x="82" y="92"/>
                  <a:pt x="81" y="92"/>
                </a:cubicBezTo>
                <a:cubicBezTo>
                  <a:pt x="81" y="91"/>
                  <a:pt x="81" y="91"/>
                  <a:pt x="80" y="90"/>
                </a:cubicBezTo>
                <a:cubicBezTo>
                  <a:pt x="79" y="87"/>
                  <a:pt x="78" y="84"/>
                  <a:pt x="78" y="81"/>
                </a:cubicBezTo>
                <a:cubicBezTo>
                  <a:pt x="78" y="69"/>
                  <a:pt x="88" y="60"/>
                  <a:pt x="99" y="60"/>
                </a:cubicBezTo>
                <a:cubicBezTo>
                  <a:pt x="99" y="60"/>
                  <a:pt x="99" y="60"/>
                  <a:pt x="99" y="60"/>
                </a:cubicBezTo>
                <a:cubicBezTo>
                  <a:pt x="100" y="60"/>
                  <a:pt x="100" y="60"/>
                  <a:pt x="101" y="60"/>
                </a:cubicBezTo>
                <a:cubicBezTo>
                  <a:pt x="91" y="29"/>
                  <a:pt x="91" y="29"/>
                  <a:pt x="91" y="29"/>
                </a:cubicBezTo>
                <a:cubicBezTo>
                  <a:pt x="61" y="39"/>
                  <a:pt x="61" y="39"/>
                  <a:pt x="61" y="39"/>
                </a:cubicBezTo>
                <a:cubicBezTo>
                  <a:pt x="66" y="45"/>
                  <a:pt x="67" y="54"/>
                  <a:pt x="63" y="62"/>
                </a:cubicBezTo>
                <a:cubicBezTo>
                  <a:pt x="57" y="72"/>
                  <a:pt x="45" y="76"/>
                  <a:pt x="35" y="70"/>
                </a:cubicBezTo>
                <a:cubicBezTo>
                  <a:pt x="25" y="65"/>
                  <a:pt x="21" y="52"/>
                  <a:pt x="26" y="42"/>
                </a:cubicBezTo>
                <a:cubicBezTo>
                  <a:pt x="30" y="35"/>
                  <a:pt x="38" y="31"/>
                  <a:pt x="46" y="31"/>
                </a:cubicBezTo>
                <a:cubicBezTo>
                  <a:pt x="37" y="0"/>
                  <a:pt x="37" y="0"/>
                  <a:pt x="37" y="0"/>
                </a:cubicBezTo>
                <a:cubicBezTo>
                  <a:pt x="6" y="10"/>
                  <a:pt x="6" y="10"/>
                  <a:pt x="6" y="10"/>
                </a:cubicBezTo>
                <a:cubicBezTo>
                  <a:pt x="6" y="10"/>
                  <a:pt x="6" y="11"/>
                  <a:pt x="6" y="12"/>
                </a:cubicBezTo>
                <a:cubicBezTo>
                  <a:pt x="5" y="14"/>
                  <a:pt x="5" y="14"/>
                  <a:pt x="5" y="14"/>
                </a:cubicBezTo>
                <a:cubicBezTo>
                  <a:pt x="5" y="15"/>
                  <a:pt x="5" y="15"/>
                  <a:pt x="5" y="15"/>
                </a:cubicBezTo>
                <a:cubicBezTo>
                  <a:pt x="5" y="18"/>
                  <a:pt x="5" y="18"/>
                  <a:pt x="5" y="18"/>
                </a:cubicBezTo>
                <a:cubicBezTo>
                  <a:pt x="5" y="19"/>
                  <a:pt x="5" y="20"/>
                  <a:pt x="5" y="21"/>
                </a:cubicBezTo>
                <a:cubicBezTo>
                  <a:pt x="4" y="31"/>
                  <a:pt x="4" y="31"/>
                  <a:pt x="4" y="31"/>
                </a:cubicBezTo>
                <a:cubicBezTo>
                  <a:pt x="3" y="33"/>
                  <a:pt x="3" y="35"/>
                  <a:pt x="3" y="36"/>
                </a:cubicBezTo>
                <a:cubicBezTo>
                  <a:pt x="3" y="39"/>
                  <a:pt x="3" y="39"/>
                  <a:pt x="3" y="39"/>
                </a:cubicBezTo>
                <a:cubicBezTo>
                  <a:pt x="1" y="54"/>
                  <a:pt x="0" y="69"/>
                  <a:pt x="0" y="69"/>
                </a:cubicBezTo>
                <a:cubicBezTo>
                  <a:pt x="0" y="69"/>
                  <a:pt x="0" y="69"/>
                  <a:pt x="0" y="69"/>
                </a:cubicBezTo>
                <a:close/>
              </a:path>
            </a:pathLst>
          </a:custGeom>
          <a:solidFill>
            <a:srgbClr val="0F2B69"/>
          </a:solidFill>
          <a:ln>
            <a:noFill/>
          </a:ln>
        </p:spPr>
        <p:txBody>
          <a:bodyPr vert="horz" wrap="square" lIns="91440" tIns="45720" rIns="91440" bIns="45720" numCol="1" anchor="t" anchorCtr="0" compatLnSpc="1">
            <a:prstTxWarp prst="textNoShape">
              <a:avLst/>
            </a:prstTxWarp>
          </a:bodyPr>
          <a:lstStyle/>
          <a:p>
            <a:endParaRPr lang="fi-FI"/>
          </a:p>
        </p:txBody>
      </p:sp>
      <p:sp>
        <p:nvSpPr>
          <p:cNvPr id="8" name="Freeform 17">
            <a:extLst>
              <a:ext uri="{FF2B5EF4-FFF2-40B4-BE49-F238E27FC236}">
                <a16:creationId xmlns:a16="http://schemas.microsoft.com/office/drawing/2014/main" id="{69F260E7-4B52-4B1A-A565-803EC16A2B0D}"/>
              </a:ext>
            </a:extLst>
          </p:cNvPr>
          <p:cNvSpPr>
            <a:spLocks noEditPoints="1"/>
          </p:cNvSpPr>
          <p:nvPr userDrawn="1"/>
        </p:nvSpPr>
        <p:spPr bwMode="auto">
          <a:xfrm>
            <a:off x="2845752" y="1370340"/>
            <a:ext cx="3400264" cy="3946430"/>
          </a:xfrm>
          <a:custGeom>
            <a:avLst/>
            <a:gdLst>
              <a:gd name="T0" fmla="*/ 94 w 506"/>
              <a:gd name="T1" fmla="*/ 289 h 587"/>
              <a:gd name="T2" fmla="*/ 159 w 506"/>
              <a:gd name="T3" fmla="*/ 308 h 587"/>
              <a:gd name="T4" fmla="*/ 197 w 506"/>
              <a:gd name="T5" fmla="*/ 306 h 587"/>
              <a:gd name="T6" fmla="*/ 237 w 506"/>
              <a:gd name="T7" fmla="*/ 296 h 587"/>
              <a:gd name="T8" fmla="*/ 278 w 506"/>
              <a:gd name="T9" fmla="*/ 279 h 587"/>
              <a:gd name="T10" fmla="*/ 233 w 506"/>
              <a:gd name="T11" fmla="*/ 430 h 587"/>
              <a:gd name="T12" fmla="*/ 221 w 506"/>
              <a:gd name="T13" fmla="*/ 463 h 587"/>
              <a:gd name="T14" fmla="*/ 171 w 506"/>
              <a:gd name="T15" fmla="*/ 484 h 587"/>
              <a:gd name="T16" fmla="*/ 147 w 506"/>
              <a:gd name="T17" fmla="*/ 475 h 587"/>
              <a:gd name="T18" fmla="*/ 85 w 506"/>
              <a:gd name="T19" fmla="*/ 520 h 587"/>
              <a:gd name="T20" fmla="*/ 285 w 506"/>
              <a:gd name="T21" fmla="*/ 456 h 587"/>
              <a:gd name="T22" fmla="*/ 285 w 506"/>
              <a:gd name="T23" fmla="*/ 389 h 587"/>
              <a:gd name="T24" fmla="*/ 320 w 506"/>
              <a:gd name="T25" fmla="*/ 364 h 587"/>
              <a:gd name="T26" fmla="*/ 337 w 506"/>
              <a:gd name="T27" fmla="*/ 301 h 587"/>
              <a:gd name="T28" fmla="*/ 337 w 506"/>
              <a:gd name="T29" fmla="*/ 364 h 587"/>
              <a:gd name="T30" fmla="*/ 443 w 506"/>
              <a:gd name="T31" fmla="*/ 469 h 587"/>
              <a:gd name="T32" fmla="*/ 371 w 506"/>
              <a:gd name="T33" fmla="*/ 532 h 587"/>
              <a:gd name="T34" fmla="*/ 361 w 506"/>
              <a:gd name="T35" fmla="*/ 559 h 587"/>
              <a:gd name="T36" fmla="*/ 452 w 506"/>
              <a:gd name="T37" fmla="*/ 567 h 587"/>
              <a:gd name="T38" fmla="*/ 502 w 506"/>
              <a:gd name="T39" fmla="*/ 458 h 587"/>
              <a:gd name="T40" fmla="*/ 424 w 506"/>
              <a:gd name="T41" fmla="*/ 369 h 587"/>
              <a:gd name="T42" fmla="*/ 424 w 506"/>
              <a:gd name="T43" fmla="*/ 334 h 587"/>
              <a:gd name="T44" fmla="*/ 500 w 506"/>
              <a:gd name="T45" fmla="*/ 109 h 587"/>
              <a:gd name="T46" fmla="*/ 383 w 506"/>
              <a:gd name="T47" fmla="*/ 185 h 587"/>
              <a:gd name="T48" fmla="*/ 374 w 506"/>
              <a:gd name="T49" fmla="*/ 197 h 587"/>
              <a:gd name="T50" fmla="*/ 367 w 506"/>
              <a:gd name="T51" fmla="*/ 211 h 587"/>
              <a:gd name="T52" fmla="*/ 364 w 506"/>
              <a:gd name="T53" fmla="*/ 227 h 587"/>
              <a:gd name="T54" fmla="*/ 411 w 506"/>
              <a:gd name="T55" fmla="*/ 258 h 587"/>
              <a:gd name="T56" fmla="*/ 396 w 506"/>
              <a:gd name="T57" fmla="*/ 206 h 587"/>
              <a:gd name="T58" fmla="*/ 408 w 506"/>
              <a:gd name="T59" fmla="*/ 195 h 587"/>
              <a:gd name="T60" fmla="*/ 432 w 506"/>
              <a:gd name="T61" fmla="*/ 188 h 587"/>
              <a:gd name="T62" fmla="*/ 411 w 506"/>
              <a:gd name="T63" fmla="*/ 288 h 587"/>
              <a:gd name="T64" fmla="*/ 311 w 506"/>
              <a:gd name="T65" fmla="*/ 184 h 587"/>
              <a:gd name="T66" fmla="*/ 318 w 506"/>
              <a:gd name="T67" fmla="*/ 137 h 587"/>
              <a:gd name="T68" fmla="*/ 333 w 506"/>
              <a:gd name="T69" fmla="*/ 102 h 587"/>
              <a:gd name="T70" fmla="*/ 340 w 506"/>
              <a:gd name="T71" fmla="*/ 61 h 587"/>
              <a:gd name="T72" fmla="*/ 243 w 506"/>
              <a:gd name="T73" fmla="*/ 9 h 587"/>
              <a:gd name="T74" fmla="*/ 224 w 506"/>
              <a:gd name="T75" fmla="*/ 8 h 587"/>
              <a:gd name="T76" fmla="*/ 198 w 506"/>
              <a:gd name="T77" fmla="*/ 52 h 587"/>
              <a:gd name="T78" fmla="*/ 198 w 506"/>
              <a:gd name="T79" fmla="*/ 81 h 587"/>
              <a:gd name="T80" fmla="*/ 226 w 506"/>
              <a:gd name="T81" fmla="*/ 138 h 587"/>
              <a:gd name="T82" fmla="*/ 200 w 506"/>
              <a:gd name="T83" fmla="*/ 161 h 587"/>
              <a:gd name="T84" fmla="*/ 163 w 506"/>
              <a:gd name="T85" fmla="*/ 213 h 587"/>
              <a:gd name="T86" fmla="*/ 125 w 506"/>
              <a:gd name="T87" fmla="*/ 186 h 587"/>
              <a:gd name="T88" fmla="*/ 126 w 506"/>
              <a:gd name="T89" fmla="*/ 150 h 587"/>
              <a:gd name="T90" fmla="*/ 103 w 506"/>
              <a:gd name="T91" fmla="*/ 147 h 587"/>
              <a:gd name="T92" fmla="*/ 86 w 506"/>
              <a:gd name="T93" fmla="*/ 107 h 587"/>
              <a:gd name="T94" fmla="*/ 70 w 506"/>
              <a:gd name="T95" fmla="*/ 126 h 587"/>
              <a:gd name="T96" fmla="*/ 157 w 506"/>
              <a:gd name="T97" fmla="*/ 221 h 587"/>
              <a:gd name="T98" fmla="*/ 174 w 506"/>
              <a:gd name="T99" fmla="*/ 248 h 587"/>
              <a:gd name="T100" fmla="*/ 3 w 506"/>
              <a:gd name="T101" fmla="*/ 288 h 587"/>
              <a:gd name="T102" fmla="*/ 432 w 506"/>
              <a:gd name="T103" fmla="*/ 65 h 587"/>
              <a:gd name="T104" fmla="*/ 248 w 506"/>
              <a:gd name="T105" fmla="*/ 42 h 587"/>
              <a:gd name="T106" fmla="*/ 226 w 506"/>
              <a:gd name="T107" fmla="*/ 40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06" h="587">
                <a:moveTo>
                  <a:pt x="67" y="296"/>
                </a:moveTo>
                <a:cubicBezTo>
                  <a:pt x="70" y="305"/>
                  <a:pt x="68" y="315"/>
                  <a:pt x="64" y="323"/>
                </a:cubicBezTo>
                <a:cubicBezTo>
                  <a:pt x="70" y="321"/>
                  <a:pt x="75" y="318"/>
                  <a:pt x="80" y="314"/>
                </a:cubicBezTo>
                <a:cubicBezTo>
                  <a:pt x="87" y="307"/>
                  <a:pt x="92" y="299"/>
                  <a:pt x="94" y="289"/>
                </a:cubicBezTo>
                <a:cubicBezTo>
                  <a:pt x="109" y="298"/>
                  <a:pt x="126" y="304"/>
                  <a:pt x="144" y="306"/>
                </a:cubicBezTo>
                <a:cubicBezTo>
                  <a:pt x="150" y="296"/>
                  <a:pt x="153" y="284"/>
                  <a:pt x="153" y="272"/>
                </a:cubicBezTo>
                <a:cubicBezTo>
                  <a:pt x="154" y="274"/>
                  <a:pt x="155" y="275"/>
                  <a:pt x="156" y="277"/>
                </a:cubicBezTo>
                <a:cubicBezTo>
                  <a:pt x="160" y="287"/>
                  <a:pt x="161" y="298"/>
                  <a:pt x="159" y="308"/>
                </a:cubicBezTo>
                <a:cubicBezTo>
                  <a:pt x="166" y="309"/>
                  <a:pt x="174" y="308"/>
                  <a:pt x="181" y="308"/>
                </a:cubicBezTo>
                <a:cubicBezTo>
                  <a:pt x="188" y="297"/>
                  <a:pt x="191" y="284"/>
                  <a:pt x="191" y="271"/>
                </a:cubicBezTo>
                <a:cubicBezTo>
                  <a:pt x="192" y="273"/>
                  <a:pt x="193" y="274"/>
                  <a:pt x="194" y="276"/>
                </a:cubicBezTo>
                <a:cubicBezTo>
                  <a:pt x="198" y="286"/>
                  <a:pt x="199" y="296"/>
                  <a:pt x="197" y="306"/>
                </a:cubicBezTo>
                <a:cubicBezTo>
                  <a:pt x="206" y="305"/>
                  <a:pt x="215" y="303"/>
                  <a:pt x="223" y="301"/>
                </a:cubicBezTo>
                <a:cubicBezTo>
                  <a:pt x="227" y="291"/>
                  <a:pt x="229" y="281"/>
                  <a:pt x="229" y="271"/>
                </a:cubicBezTo>
                <a:cubicBezTo>
                  <a:pt x="230" y="272"/>
                  <a:pt x="231" y="273"/>
                  <a:pt x="232" y="275"/>
                </a:cubicBezTo>
                <a:cubicBezTo>
                  <a:pt x="235" y="282"/>
                  <a:pt x="237" y="289"/>
                  <a:pt x="237" y="296"/>
                </a:cubicBezTo>
                <a:cubicBezTo>
                  <a:pt x="249" y="291"/>
                  <a:pt x="261" y="284"/>
                  <a:pt x="272" y="276"/>
                </a:cubicBezTo>
                <a:cubicBezTo>
                  <a:pt x="277" y="271"/>
                  <a:pt x="282" y="265"/>
                  <a:pt x="286" y="258"/>
                </a:cubicBezTo>
                <a:cubicBezTo>
                  <a:pt x="285" y="261"/>
                  <a:pt x="285" y="265"/>
                  <a:pt x="283" y="268"/>
                </a:cubicBezTo>
                <a:cubicBezTo>
                  <a:pt x="282" y="272"/>
                  <a:pt x="280" y="276"/>
                  <a:pt x="278" y="279"/>
                </a:cubicBezTo>
                <a:cubicBezTo>
                  <a:pt x="283" y="283"/>
                  <a:pt x="287" y="287"/>
                  <a:pt x="292" y="291"/>
                </a:cubicBezTo>
                <a:cubicBezTo>
                  <a:pt x="294" y="293"/>
                  <a:pt x="295" y="295"/>
                  <a:pt x="297" y="297"/>
                </a:cubicBezTo>
                <a:cubicBezTo>
                  <a:pt x="250" y="304"/>
                  <a:pt x="212" y="336"/>
                  <a:pt x="196" y="378"/>
                </a:cubicBezTo>
                <a:cubicBezTo>
                  <a:pt x="217" y="386"/>
                  <a:pt x="233" y="406"/>
                  <a:pt x="233" y="430"/>
                </a:cubicBezTo>
                <a:cubicBezTo>
                  <a:pt x="233" y="437"/>
                  <a:pt x="231" y="444"/>
                  <a:pt x="228" y="451"/>
                </a:cubicBezTo>
                <a:cubicBezTo>
                  <a:pt x="227" y="453"/>
                  <a:pt x="226" y="455"/>
                  <a:pt x="225" y="457"/>
                </a:cubicBezTo>
                <a:cubicBezTo>
                  <a:pt x="225" y="458"/>
                  <a:pt x="224" y="459"/>
                  <a:pt x="224" y="460"/>
                </a:cubicBezTo>
                <a:cubicBezTo>
                  <a:pt x="223" y="461"/>
                  <a:pt x="222" y="462"/>
                  <a:pt x="221" y="463"/>
                </a:cubicBezTo>
                <a:cubicBezTo>
                  <a:pt x="214" y="472"/>
                  <a:pt x="205" y="479"/>
                  <a:pt x="194" y="482"/>
                </a:cubicBezTo>
                <a:cubicBezTo>
                  <a:pt x="189" y="484"/>
                  <a:pt x="184" y="485"/>
                  <a:pt x="178" y="485"/>
                </a:cubicBezTo>
                <a:cubicBezTo>
                  <a:pt x="178" y="485"/>
                  <a:pt x="177" y="485"/>
                  <a:pt x="177" y="485"/>
                </a:cubicBezTo>
                <a:cubicBezTo>
                  <a:pt x="175" y="485"/>
                  <a:pt x="173" y="484"/>
                  <a:pt x="171" y="484"/>
                </a:cubicBezTo>
                <a:cubicBezTo>
                  <a:pt x="170" y="484"/>
                  <a:pt x="170" y="484"/>
                  <a:pt x="169" y="484"/>
                </a:cubicBezTo>
                <a:cubicBezTo>
                  <a:pt x="167" y="483"/>
                  <a:pt x="165" y="483"/>
                  <a:pt x="163" y="483"/>
                </a:cubicBezTo>
                <a:cubicBezTo>
                  <a:pt x="163" y="482"/>
                  <a:pt x="163" y="482"/>
                  <a:pt x="162" y="482"/>
                </a:cubicBezTo>
                <a:cubicBezTo>
                  <a:pt x="157" y="481"/>
                  <a:pt x="152" y="478"/>
                  <a:pt x="147" y="475"/>
                </a:cubicBezTo>
                <a:cubicBezTo>
                  <a:pt x="146" y="475"/>
                  <a:pt x="145" y="474"/>
                  <a:pt x="144" y="473"/>
                </a:cubicBezTo>
                <a:cubicBezTo>
                  <a:pt x="138" y="470"/>
                  <a:pt x="132" y="468"/>
                  <a:pt x="124" y="468"/>
                </a:cubicBezTo>
                <a:cubicBezTo>
                  <a:pt x="102" y="468"/>
                  <a:pt x="84" y="486"/>
                  <a:pt x="84" y="509"/>
                </a:cubicBezTo>
                <a:cubicBezTo>
                  <a:pt x="84" y="513"/>
                  <a:pt x="84" y="516"/>
                  <a:pt x="85" y="520"/>
                </a:cubicBezTo>
                <a:cubicBezTo>
                  <a:pt x="93" y="510"/>
                  <a:pt x="105" y="503"/>
                  <a:pt x="119" y="503"/>
                </a:cubicBezTo>
                <a:cubicBezTo>
                  <a:pt x="143" y="503"/>
                  <a:pt x="162" y="523"/>
                  <a:pt x="162" y="547"/>
                </a:cubicBezTo>
                <a:cubicBezTo>
                  <a:pt x="162" y="550"/>
                  <a:pt x="162" y="554"/>
                  <a:pt x="161" y="557"/>
                </a:cubicBezTo>
                <a:cubicBezTo>
                  <a:pt x="222" y="557"/>
                  <a:pt x="273" y="514"/>
                  <a:pt x="285" y="456"/>
                </a:cubicBezTo>
                <a:cubicBezTo>
                  <a:pt x="279" y="446"/>
                  <a:pt x="275" y="435"/>
                  <a:pt x="275" y="423"/>
                </a:cubicBezTo>
                <a:cubicBezTo>
                  <a:pt x="275" y="411"/>
                  <a:pt x="278" y="399"/>
                  <a:pt x="285" y="390"/>
                </a:cubicBezTo>
                <a:cubicBezTo>
                  <a:pt x="285" y="390"/>
                  <a:pt x="285" y="390"/>
                  <a:pt x="285" y="390"/>
                </a:cubicBezTo>
                <a:cubicBezTo>
                  <a:pt x="285" y="390"/>
                  <a:pt x="285" y="389"/>
                  <a:pt x="285" y="389"/>
                </a:cubicBezTo>
                <a:cubicBezTo>
                  <a:pt x="285" y="389"/>
                  <a:pt x="285" y="389"/>
                  <a:pt x="285" y="389"/>
                </a:cubicBezTo>
                <a:cubicBezTo>
                  <a:pt x="286" y="387"/>
                  <a:pt x="287" y="386"/>
                  <a:pt x="288" y="385"/>
                </a:cubicBezTo>
                <a:cubicBezTo>
                  <a:pt x="288" y="385"/>
                  <a:pt x="288" y="385"/>
                  <a:pt x="289" y="384"/>
                </a:cubicBezTo>
                <a:cubicBezTo>
                  <a:pt x="297" y="375"/>
                  <a:pt x="308" y="367"/>
                  <a:pt x="320" y="364"/>
                </a:cubicBezTo>
                <a:cubicBezTo>
                  <a:pt x="321" y="364"/>
                  <a:pt x="322" y="364"/>
                  <a:pt x="323" y="364"/>
                </a:cubicBezTo>
                <a:cubicBezTo>
                  <a:pt x="323" y="364"/>
                  <a:pt x="323" y="364"/>
                  <a:pt x="323" y="364"/>
                </a:cubicBezTo>
                <a:cubicBezTo>
                  <a:pt x="323" y="347"/>
                  <a:pt x="325" y="330"/>
                  <a:pt x="331" y="314"/>
                </a:cubicBezTo>
                <a:cubicBezTo>
                  <a:pt x="333" y="310"/>
                  <a:pt x="335" y="305"/>
                  <a:pt x="337" y="301"/>
                </a:cubicBezTo>
                <a:cubicBezTo>
                  <a:pt x="332" y="322"/>
                  <a:pt x="332" y="342"/>
                  <a:pt x="336" y="362"/>
                </a:cubicBezTo>
                <a:cubicBezTo>
                  <a:pt x="337" y="363"/>
                  <a:pt x="337" y="363"/>
                  <a:pt x="337" y="363"/>
                </a:cubicBezTo>
                <a:cubicBezTo>
                  <a:pt x="337" y="363"/>
                  <a:pt x="337" y="363"/>
                  <a:pt x="337" y="364"/>
                </a:cubicBezTo>
                <a:cubicBezTo>
                  <a:pt x="337" y="364"/>
                  <a:pt x="337" y="364"/>
                  <a:pt x="337" y="364"/>
                </a:cubicBezTo>
                <a:cubicBezTo>
                  <a:pt x="343" y="390"/>
                  <a:pt x="356" y="412"/>
                  <a:pt x="375" y="430"/>
                </a:cubicBezTo>
                <a:cubicBezTo>
                  <a:pt x="382" y="426"/>
                  <a:pt x="390" y="424"/>
                  <a:pt x="398" y="424"/>
                </a:cubicBezTo>
                <a:cubicBezTo>
                  <a:pt x="421" y="424"/>
                  <a:pt x="440" y="440"/>
                  <a:pt x="443" y="462"/>
                </a:cubicBezTo>
                <a:cubicBezTo>
                  <a:pt x="443" y="465"/>
                  <a:pt x="443" y="467"/>
                  <a:pt x="443" y="469"/>
                </a:cubicBezTo>
                <a:cubicBezTo>
                  <a:pt x="443" y="492"/>
                  <a:pt x="426" y="511"/>
                  <a:pt x="403" y="514"/>
                </a:cubicBezTo>
                <a:cubicBezTo>
                  <a:pt x="403" y="514"/>
                  <a:pt x="402" y="514"/>
                  <a:pt x="401" y="514"/>
                </a:cubicBezTo>
                <a:cubicBezTo>
                  <a:pt x="389" y="516"/>
                  <a:pt x="378" y="522"/>
                  <a:pt x="370" y="532"/>
                </a:cubicBezTo>
                <a:cubicBezTo>
                  <a:pt x="371" y="532"/>
                  <a:pt x="371" y="532"/>
                  <a:pt x="371" y="532"/>
                </a:cubicBezTo>
                <a:cubicBezTo>
                  <a:pt x="368" y="536"/>
                  <a:pt x="365" y="540"/>
                  <a:pt x="364" y="544"/>
                </a:cubicBezTo>
                <a:cubicBezTo>
                  <a:pt x="363" y="545"/>
                  <a:pt x="363" y="545"/>
                  <a:pt x="363" y="546"/>
                </a:cubicBezTo>
                <a:cubicBezTo>
                  <a:pt x="363" y="547"/>
                  <a:pt x="362" y="549"/>
                  <a:pt x="362" y="550"/>
                </a:cubicBezTo>
                <a:cubicBezTo>
                  <a:pt x="361" y="553"/>
                  <a:pt x="361" y="556"/>
                  <a:pt x="361" y="559"/>
                </a:cubicBezTo>
                <a:cubicBezTo>
                  <a:pt x="361" y="570"/>
                  <a:pt x="364" y="579"/>
                  <a:pt x="370" y="587"/>
                </a:cubicBezTo>
                <a:cubicBezTo>
                  <a:pt x="370" y="575"/>
                  <a:pt x="374" y="564"/>
                  <a:pt x="383" y="555"/>
                </a:cubicBezTo>
                <a:cubicBezTo>
                  <a:pt x="399" y="538"/>
                  <a:pt x="427" y="538"/>
                  <a:pt x="444" y="555"/>
                </a:cubicBezTo>
                <a:cubicBezTo>
                  <a:pt x="447" y="559"/>
                  <a:pt x="450" y="563"/>
                  <a:pt x="452" y="567"/>
                </a:cubicBezTo>
                <a:cubicBezTo>
                  <a:pt x="455" y="573"/>
                  <a:pt x="456" y="580"/>
                  <a:pt x="456" y="586"/>
                </a:cubicBezTo>
                <a:cubicBezTo>
                  <a:pt x="460" y="585"/>
                  <a:pt x="464" y="582"/>
                  <a:pt x="468" y="578"/>
                </a:cubicBezTo>
                <a:cubicBezTo>
                  <a:pt x="493" y="554"/>
                  <a:pt x="505" y="522"/>
                  <a:pt x="506" y="490"/>
                </a:cubicBezTo>
                <a:cubicBezTo>
                  <a:pt x="506" y="479"/>
                  <a:pt x="504" y="468"/>
                  <a:pt x="502" y="458"/>
                </a:cubicBezTo>
                <a:cubicBezTo>
                  <a:pt x="498" y="442"/>
                  <a:pt x="491" y="427"/>
                  <a:pt x="481" y="413"/>
                </a:cubicBezTo>
                <a:cubicBezTo>
                  <a:pt x="480" y="413"/>
                  <a:pt x="480" y="413"/>
                  <a:pt x="480" y="413"/>
                </a:cubicBezTo>
                <a:cubicBezTo>
                  <a:pt x="453" y="411"/>
                  <a:pt x="431" y="394"/>
                  <a:pt x="424" y="369"/>
                </a:cubicBezTo>
                <a:cubicBezTo>
                  <a:pt x="424" y="369"/>
                  <a:pt x="424" y="369"/>
                  <a:pt x="424" y="369"/>
                </a:cubicBezTo>
                <a:cubicBezTo>
                  <a:pt x="422" y="364"/>
                  <a:pt x="421" y="358"/>
                  <a:pt x="421" y="353"/>
                </a:cubicBezTo>
                <a:cubicBezTo>
                  <a:pt x="421" y="347"/>
                  <a:pt x="422" y="342"/>
                  <a:pt x="423" y="337"/>
                </a:cubicBezTo>
                <a:cubicBezTo>
                  <a:pt x="424" y="337"/>
                  <a:pt x="424" y="336"/>
                  <a:pt x="424" y="336"/>
                </a:cubicBezTo>
                <a:cubicBezTo>
                  <a:pt x="424" y="335"/>
                  <a:pt x="424" y="334"/>
                  <a:pt x="424" y="334"/>
                </a:cubicBezTo>
                <a:cubicBezTo>
                  <a:pt x="429" y="317"/>
                  <a:pt x="442" y="303"/>
                  <a:pt x="457" y="296"/>
                </a:cubicBezTo>
                <a:cubicBezTo>
                  <a:pt x="482" y="286"/>
                  <a:pt x="500" y="261"/>
                  <a:pt x="500" y="233"/>
                </a:cubicBezTo>
                <a:cubicBezTo>
                  <a:pt x="500" y="205"/>
                  <a:pt x="483" y="182"/>
                  <a:pt x="460" y="171"/>
                </a:cubicBezTo>
                <a:cubicBezTo>
                  <a:pt x="483" y="160"/>
                  <a:pt x="500" y="137"/>
                  <a:pt x="500" y="109"/>
                </a:cubicBezTo>
                <a:cubicBezTo>
                  <a:pt x="500" y="72"/>
                  <a:pt x="469" y="41"/>
                  <a:pt x="432" y="41"/>
                </a:cubicBezTo>
                <a:cubicBezTo>
                  <a:pt x="394" y="41"/>
                  <a:pt x="363" y="72"/>
                  <a:pt x="363" y="109"/>
                </a:cubicBezTo>
                <a:cubicBezTo>
                  <a:pt x="363" y="137"/>
                  <a:pt x="380" y="160"/>
                  <a:pt x="403" y="171"/>
                </a:cubicBezTo>
                <a:cubicBezTo>
                  <a:pt x="395" y="175"/>
                  <a:pt x="389" y="179"/>
                  <a:pt x="383" y="185"/>
                </a:cubicBezTo>
                <a:cubicBezTo>
                  <a:pt x="383" y="186"/>
                  <a:pt x="382" y="186"/>
                  <a:pt x="382" y="186"/>
                </a:cubicBezTo>
                <a:cubicBezTo>
                  <a:pt x="381" y="187"/>
                  <a:pt x="380" y="189"/>
                  <a:pt x="378" y="191"/>
                </a:cubicBezTo>
                <a:cubicBezTo>
                  <a:pt x="378" y="191"/>
                  <a:pt x="378" y="191"/>
                  <a:pt x="377" y="192"/>
                </a:cubicBezTo>
                <a:cubicBezTo>
                  <a:pt x="376" y="193"/>
                  <a:pt x="375" y="195"/>
                  <a:pt x="374" y="197"/>
                </a:cubicBezTo>
                <a:cubicBezTo>
                  <a:pt x="373" y="197"/>
                  <a:pt x="373" y="198"/>
                  <a:pt x="373" y="198"/>
                </a:cubicBezTo>
                <a:cubicBezTo>
                  <a:pt x="372" y="200"/>
                  <a:pt x="371" y="201"/>
                  <a:pt x="370" y="203"/>
                </a:cubicBezTo>
                <a:cubicBezTo>
                  <a:pt x="370" y="204"/>
                  <a:pt x="370" y="204"/>
                  <a:pt x="370" y="205"/>
                </a:cubicBezTo>
                <a:cubicBezTo>
                  <a:pt x="369" y="207"/>
                  <a:pt x="368" y="209"/>
                  <a:pt x="367" y="211"/>
                </a:cubicBezTo>
                <a:cubicBezTo>
                  <a:pt x="367" y="211"/>
                  <a:pt x="367" y="211"/>
                  <a:pt x="367" y="211"/>
                </a:cubicBezTo>
                <a:cubicBezTo>
                  <a:pt x="367" y="211"/>
                  <a:pt x="367" y="211"/>
                  <a:pt x="367" y="211"/>
                </a:cubicBezTo>
                <a:cubicBezTo>
                  <a:pt x="366" y="215"/>
                  <a:pt x="365" y="218"/>
                  <a:pt x="364" y="222"/>
                </a:cubicBezTo>
                <a:cubicBezTo>
                  <a:pt x="364" y="224"/>
                  <a:pt x="364" y="225"/>
                  <a:pt x="364" y="227"/>
                </a:cubicBezTo>
                <a:cubicBezTo>
                  <a:pt x="364" y="227"/>
                  <a:pt x="364" y="227"/>
                  <a:pt x="364" y="227"/>
                </a:cubicBezTo>
                <a:cubicBezTo>
                  <a:pt x="364" y="227"/>
                  <a:pt x="364" y="227"/>
                  <a:pt x="364" y="227"/>
                </a:cubicBezTo>
                <a:cubicBezTo>
                  <a:pt x="364" y="228"/>
                  <a:pt x="364" y="230"/>
                  <a:pt x="364" y="232"/>
                </a:cubicBezTo>
                <a:cubicBezTo>
                  <a:pt x="364" y="266"/>
                  <a:pt x="411" y="258"/>
                  <a:pt x="411" y="258"/>
                </a:cubicBezTo>
                <a:cubicBezTo>
                  <a:pt x="411" y="258"/>
                  <a:pt x="400" y="253"/>
                  <a:pt x="400" y="244"/>
                </a:cubicBezTo>
                <a:cubicBezTo>
                  <a:pt x="400" y="231"/>
                  <a:pt x="421" y="215"/>
                  <a:pt x="393" y="211"/>
                </a:cubicBezTo>
                <a:cubicBezTo>
                  <a:pt x="394" y="209"/>
                  <a:pt x="395" y="208"/>
                  <a:pt x="396" y="206"/>
                </a:cubicBezTo>
                <a:cubicBezTo>
                  <a:pt x="396" y="206"/>
                  <a:pt x="396" y="206"/>
                  <a:pt x="396" y="206"/>
                </a:cubicBezTo>
                <a:cubicBezTo>
                  <a:pt x="398" y="204"/>
                  <a:pt x="399" y="202"/>
                  <a:pt x="401" y="201"/>
                </a:cubicBezTo>
                <a:cubicBezTo>
                  <a:pt x="401" y="200"/>
                  <a:pt x="402" y="200"/>
                  <a:pt x="402" y="200"/>
                </a:cubicBezTo>
                <a:cubicBezTo>
                  <a:pt x="404" y="198"/>
                  <a:pt x="405" y="197"/>
                  <a:pt x="407" y="196"/>
                </a:cubicBezTo>
                <a:cubicBezTo>
                  <a:pt x="407" y="196"/>
                  <a:pt x="407" y="196"/>
                  <a:pt x="408" y="195"/>
                </a:cubicBezTo>
                <a:cubicBezTo>
                  <a:pt x="412" y="193"/>
                  <a:pt x="416" y="191"/>
                  <a:pt x="421" y="190"/>
                </a:cubicBezTo>
                <a:cubicBezTo>
                  <a:pt x="422" y="189"/>
                  <a:pt x="422" y="189"/>
                  <a:pt x="422" y="189"/>
                </a:cubicBezTo>
                <a:cubicBezTo>
                  <a:pt x="424" y="189"/>
                  <a:pt x="427" y="189"/>
                  <a:pt x="429" y="188"/>
                </a:cubicBezTo>
                <a:cubicBezTo>
                  <a:pt x="430" y="188"/>
                  <a:pt x="431" y="188"/>
                  <a:pt x="432" y="188"/>
                </a:cubicBezTo>
                <a:cubicBezTo>
                  <a:pt x="456" y="188"/>
                  <a:pt x="476" y="208"/>
                  <a:pt x="476" y="233"/>
                </a:cubicBezTo>
                <a:cubicBezTo>
                  <a:pt x="476" y="235"/>
                  <a:pt x="476" y="237"/>
                  <a:pt x="475" y="240"/>
                </a:cubicBezTo>
                <a:cubicBezTo>
                  <a:pt x="473" y="265"/>
                  <a:pt x="447" y="286"/>
                  <a:pt x="415" y="288"/>
                </a:cubicBezTo>
                <a:cubicBezTo>
                  <a:pt x="414" y="288"/>
                  <a:pt x="413" y="288"/>
                  <a:pt x="411" y="288"/>
                </a:cubicBezTo>
                <a:cubicBezTo>
                  <a:pt x="393" y="288"/>
                  <a:pt x="374" y="283"/>
                  <a:pt x="358" y="272"/>
                </a:cubicBezTo>
                <a:cubicBezTo>
                  <a:pt x="331" y="255"/>
                  <a:pt x="314" y="225"/>
                  <a:pt x="314" y="192"/>
                </a:cubicBezTo>
                <a:cubicBezTo>
                  <a:pt x="314" y="191"/>
                  <a:pt x="314" y="191"/>
                  <a:pt x="314" y="191"/>
                </a:cubicBezTo>
                <a:cubicBezTo>
                  <a:pt x="313" y="188"/>
                  <a:pt x="312" y="186"/>
                  <a:pt x="311" y="184"/>
                </a:cubicBezTo>
                <a:cubicBezTo>
                  <a:pt x="303" y="169"/>
                  <a:pt x="291" y="157"/>
                  <a:pt x="275" y="150"/>
                </a:cubicBezTo>
                <a:cubicBezTo>
                  <a:pt x="277" y="150"/>
                  <a:pt x="278" y="149"/>
                  <a:pt x="280" y="149"/>
                </a:cubicBezTo>
                <a:cubicBezTo>
                  <a:pt x="293" y="149"/>
                  <a:pt x="304" y="153"/>
                  <a:pt x="313" y="161"/>
                </a:cubicBezTo>
                <a:cubicBezTo>
                  <a:pt x="314" y="152"/>
                  <a:pt x="316" y="145"/>
                  <a:pt x="318" y="137"/>
                </a:cubicBezTo>
                <a:cubicBezTo>
                  <a:pt x="311" y="127"/>
                  <a:pt x="301" y="119"/>
                  <a:pt x="289" y="115"/>
                </a:cubicBezTo>
                <a:cubicBezTo>
                  <a:pt x="291" y="114"/>
                  <a:pt x="293" y="114"/>
                  <a:pt x="294" y="114"/>
                </a:cubicBezTo>
                <a:cubicBezTo>
                  <a:pt x="305" y="114"/>
                  <a:pt x="315" y="117"/>
                  <a:pt x="323" y="122"/>
                </a:cubicBezTo>
                <a:cubicBezTo>
                  <a:pt x="326" y="115"/>
                  <a:pt x="329" y="109"/>
                  <a:pt x="333" y="102"/>
                </a:cubicBezTo>
                <a:cubicBezTo>
                  <a:pt x="325" y="92"/>
                  <a:pt x="315" y="84"/>
                  <a:pt x="304" y="79"/>
                </a:cubicBezTo>
                <a:cubicBezTo>
                  <a:pt x="305" y="79"/>
                  <a:pt x="307" y="79"/>
                  <a:pt x="309" y="78"/>
                </a:cubicBezTo>
                <a:cubicBezTo>
                  <a:pt x="320" y="78"/>
                  <a:pt x="331" y="82"/>
                  <a:pt x="340" y="88"/>
                </a:cubicBezTo>
                <a:cubicBezTo>
                  <a:pt x="340" y="61"/>
                  <a:pt x="340" y="61"/>
                  <a:pt x="340" y="61"/>
                </a:cubicBezTo>
                <a:cubicBezTo>
                  <a:pt x="339" y="60"/>
                  <a:pt x="339" y="60"/>
                  <a:pt x="339" y="60"/>
                </a:cubicBezTo>
                <a:cubicBezTo>
                  <a:pt x="294" y="36"/>
                  <a:pt x="294" y="36"/>
                  <a:pt x="294" y="36"/>
                </a:cubicBezTo>
                <a:cubicBezTo>
                  <a:pt x="266" y="21"/>
                  <a:pt x="266" y="21"/>
                  <a:pt x="266" y="21"/>
                </a:cubicBezTo>
                <a:cubicBezTo>
                  <a:pt x="243" y="9"/>
                  <a:pt x="243" y="9"/>
                  <a:pt x="243" y="9"/>
                </a:cubicBezTo>
                <a:cubicBezTo>
                  <a:pt x="243" y="9"/>
                  <a:pt x="243" y="9"/>
                  <a:pt x="243" y="9"/>
                </a:cubicBezTo>
                <a:cubicBezTo>
                  <a:pt x="226" y="0"/>
                  <a:pt x="226" y="0"/>
                  <a:pt x="226" y="0"/>
                </a:cubicBezTo>
                <a:cubicBezTo>
                  <a:pt x="226" y="3"/>
                  <a:pt x="225" y="6"/>
                  <a:pt x="224" y="8"/>
                </a:cubicBezTo>
                <a:cubicBezTo>
                  <a:pt x="224" y="8"/>
                  <a:pt x="224" y="8"/>
                  <a:pt x="224" y="8"/>
                </a:cubicBezTo>
                <a:cubicBezTo>
                  <a:pt x="223" y="10"/>
                  <a:pt x="223" y="11"/>
                  <a:pt x="222" y="12"/>
                </a:cubicBezTo>
                <a:cubicBezTo>
                  <a:pt x="222" y="12"/>
                  <a:pt x="222" y="12"/>
                  <a:pt x="222" y="12"/>
                </a:cubicBezTo>
                <a:cubicBezTo>
                  <a:pt x="217" y="25"/>
                  <a:pt x="209" y="38"/>
                  <a:pt x="200" y="49"/>
                </a:cubicBezTo>
                <a:cubicBezTo>
                  <a:pt x="199" y="50"/>
                  <a:pt x="199" y="51"/>
                  <a:pt x="198" y="52"/>
                </a:cubicBezTo>
                <a:cubicBezTo>
                  <a:pt x="197" y="53"/>
                  <a:pt x="196" y="53"/>
                  <a:pt x="196" y="54"/>
                </a:cubicBezTo>
                <a:cubicBezTo>
                  <a:pt x="195" y="55"/>
                  <a:pt x="194" y="55"/>
                  <a:pt x="194" y="56"/>
                </a:cubicBezTo>
                <a:cubicBezTo>
                  <a:pt x="197" y="61"/>
                  <a:pt x="200" y="66"/>
                  <a:pt x="200" y="72"/>
                </a:cubicBezTo>
                <a:cubicBezTo>
                  <a:pt x="200" y="75"/>
                  <a:pt x="199" y="78"/>
                  <a:pt x="198" y="81"/>
                </a:cubicBezTo>
                <a:cubicBezTo>
                  <a:pt x="200" y="84"/>
                  <a:pt x="201" y="88"/>
                  <a:pt x="202" y="92"/>
                </a:cubicBezTo>
                <a:cubicBezTo>
                  <a:pt x="207" y="84"/>
                  <a:pt x="216" y="79"/>
                  <a:pt x="226" y="79"/>
                </a:cubicBezTo>
                <a:cubicBezTo>
                  <a:pt x="243" y="79"/>
                  <a:pt x="256" y="92"/>
                  <a:pt x="256" y="109"/>
                </a:cubicBezTo>
                <a:cubicBezTo>
                  <a:pt x="256" y="125"/>
                  <a:pt x="243" y="138"/>
                  <a:pt x="226" y="138"/>
                </a:cubicBezTo>
                <a:cubicBezTo>
                  <a:pt x="218" y="138"/>
                  <a:pt x="211" y="135"/>
                  <a:pt x="206" y="130"/>
                </a:cubicBezTo>
                <a:cubicBezTo>
                  <a:pt x="205" y="140"/>
                  <a:pt x="204" y="149"/>
                  <a:pt x="201" y="158"/>
                </a:cubicBezTo>
                <a:cubicBezTo>
                  <a:pt x="201" y="158"/>
                  <a:pt x="201" y="159"/>
                  <a:pt x="201" y="159"/>
                </a:cubicBezTo>
                <a:cubicBezTo>
                  <a:pt x="200" y="159"/>
                  <a:pt x="200" y="160"/>
                  <a:pt x="200" y="161"/>
                </a:cubicBezTo>
                <a:cubicBezTo>
                  <a:pt x="199" y="164"/>
                  <a:pt x="198" y="167"/>
                  <a:pt x="197" y="170"/>
                </a:cubicBezTo>
                <a:cubicBezTo>
                  <a:pt x="195" y="175"/>
                  <a:pt x="192" y="180"/>
                  <a:pt x="189" y="185"/>
                </a:cubicBezTo>
                <a:cubicBezTo>
                  <a:pt x="185" y="192"/>
                  <a:pt x="180" y="198"/>
                  <a:pt x="174" y="203"/>
                </a:cubicBezTo>
                <a:cubicBezTo>
                  <a:pt x="171" y="207"/>
                  <a:pt x="167" y="210"/>
                  <a:pt x="163" y="213"/>
                </a:cubicBezTo>
                <a:cubicBezTo>
                  <a:pt x="173" y="200"/>
                  <a:pt x="179" y="186"/>
                  <a:pt x="181" y="171"/>
                </a:cubicBezTo>
                <a:cubicBezTo>
                  <a:pt x="165" y="171"/>
                  <a:pt x="149" y="166"/>
                  <a:pt x="136" y="158"/>
                </a:cubicBezTo>
                <a:cubicBezTo>
                  <a:pt x="135" y="164"/>
                  <a:pt x="133" y="170"/>
                  <a:pt x="130" y="177"/>
                </a:cubicBezTo>
                <a:cubicBezTo>
                  <a:pt x="129" y="180"/>
                  <a:pt x="127" y="183"/>
                  <a:pt x="125" y="186"/>
                </a:cubicBezTo>
                <a:cubicBezTo>
                  <a:pt x="129" y="174"/>
                  <a:pt x="129" y="162"/>
                  <a:pt x="126" y="151"/>
                </a:cubicBezTo>
                <a:cubicBezTo>
                  <a:pt x="126" y="151"/>
                  <a:pt x="126" y="151"/>
                  <a:pt x="126" y="151"/>
                </a:cubicBezTo>
                <a:cubicBezTo>
                  <a:pt x="126" y="151"/>
                  <a:pt x="126" y="151"/>
                  <a:pt x="126" y="151"/>
                </a:cubicBezTo>
                <a:cubicBezTo>
                  <a:pt x="126" y="151"/>
                  <a:pt x="126" y="150"/>
                  <a:pt x="126" y="150"/>
                </a:cubicBezTo>
                <a:cubicBezTo>
                  <a:pt x="126" y="150"/>
                  <a:pt x="126" y="150"/>
                  <a:pt x="125" y="150"/>
                </a:cubicBezTo>
                <a:cubicBezTo>
                  <a:pt x="125" y="150"/>
                  <a:pt x="125" y="150"/>
                  <a:pt x="125" y="150"/>
                </a:cubicBezTo>
                <a:cubicBezTo>
                  <a:pt x="115" y="148"/>
                  <a:pt x="104" y="149"/>
                  <a:pt x="94" y="152"/>
                </a:cubicBezTo>
                <a:cubicBezTo>
                  <a:pt x="97" y="150"/>
                  <a:pt x="100" y="148"/>
                  <a:pt x="103" y="147"/>
                </a:cubicBezTo>
                <a:cubicBezTo>
                  <a:pt x="108" y="145"/>
                  <a:pt x="112" y="143"/>
                  <a:pt x="117" y="142"/>
                </a:cubicBezTo>
                <a:cubicBezTo>
                  <a:pt x="107" y="131"/>
                  <a:pt x="100" y="118"/>
                  <a:pt x="96" y="103"/>
                </a:cubicBezTo>
                <a:cubicBezTo>
                  <a:pt x="95" y="104"/>
                  <a:pt x="95" y="104"/>
                  <a:pt x="94" y="105"/>
                </a:cubicBezTo>
                <a:cubicBezTo>
                  <a:pt x="92" y="106"/>
                  <a:pt x="89" y="107"/>
                  <a:pt x="86" y="107"/>
                </a:cubicBezTo>
                <a:cubicBezTo>
                  <a:pt x="81" y="108"/>
                  <a:pt x="75" y="108"/>
                  <a:pt x="70" y="106"/>
                </a:cubicBezTo>
                <a:cubicBezTo>
                  <a:pt x="70" y="126"/>
                  <a:pt x="70" y="126"/>
                  <a:pt x="70" y="126"/>
                </a:cubicBezTo>
                <a:cubicBezTo>
                  <a:pt x="70" y="126"/>
                  <a:pt x="70" y="126"/>
                  <a:pt x="70" y="126"/>
                </a:cubicBezTo>
                <a:cubicBezTo>
                  <a:pt x="70" y="126"/>
                  <a:pt x="70" y="126"/>
                  <a:pt x="70" y="126"/>
                </a:cubicBezTo>
                <a:cubicBezTo>
                  <a:pt x="70" y="136"/>
                  <a:pt x="71" y="147"/>
                  <a:pt x="75" y="156"/>
                </a:cubicBezTo>
                <a:cubicBezTo>
                  <a:pt x="69" y="197"/>
                  <a:pt x="69" y="197"/>
                  <a:pt x="69" y="197"/>
                </a:cubicBezTo>
                <a:cubicBezTo>
                  <a:pt x="109" y="203"/>
                  <a:pt x="109" y="203"/>
                  <a:pt x="109" y="203"/>
                </a:cubicBezTo>
                <a:cubicBezTo>
                  <a:pt x="123" y="213"/>
                  <a:pt x="139" y="220"/>
                  <a:pt x="157" y="221"/>
                </a:cubicBezTo>
                <a:cubicBezTo>
                  <a:pt x="153" y="223"/>
                  <a:pt x="150" y="226"/>
                  <a:pt x="147" y="228"/>
                </a:cubicBezTo>
                <a:cubicBezTo>
                  <a:pt x="203" y="228"/>
                  <a:pt x="203" y="228"/>
                  <a:pt x="203" y="228"/>
                </a:cubicBezTo>
                <a:cubicBezTo>
                  <a:pt x="207" y="228"/>
                  <a:pt x="207" y="228"/>
                  <a:pt x="207" y="228"/>
                </a:cubicBezTo>
                <a:cubicBezTo>
                  <a:pt x="198" y="234"/>
                  <a:pt x="185" y="244"/>
                  <a:pt x="174" y="248"/>
                </a:cubicBezTo>
                <a:cubicBezTo>
                  <a:pt x="138" y="262"/>
                  <a:pt x="101" y="257"/>
                  <a:pt x="70" y="238"/>
                </a:cubicBezTo>
                <a:cubicBezTo>
                  <a:pt x="69" y="237"/>
                  <a:pt x="69" y="237"/>
                  <a:pt x="69" y="237"/>
                </a:cubicBezTo>
                <a:cubicBezTo>
                  <a:pt x="52" y="229"/>
                  <a:pt x="32" y="231"/>
                  <a:pt x="17" y="244"/>
                </a:cubicBezTo>
                <a:cubicBezTo>
                  <a:pt x="5" y="256"/>
                  <a:pt x="0" y="272"/>
                  <a:pt x="3" y="288"/>
                </a:cubicBezTo>
                <a:cubicBezTo>
                  <a:pt x="7" y="281"/>
                  <a:pt x="14" y="275"/>
                  <a:pt x="23" y="272"/>
                </a:cubicBezTo>
                <a:cubicBezTo>
                  <a:pt x="41" y="266"/>
                  <a:pt x="61" y="277"/>
                  <a:pt x="67" y="296"/>
                </a:cubicBezTo>
                <a:close/>
                <a:moveTo>
                  <a:pt x="387" y="109"/>
                </a:moveTo>
                <a:cubicBezTo>
                  <a:pt x="387" y="85"/>
                  <a:pt x="407" y="65"/>
                  <a:pt x="432" y="65"/>
                </a:cubicBezTo>
                <a:cubicBezTo>
                  <a:pt x="456" y="65"/>
                  <a:pt x="476" y="85"/>
                  <a:pt x="476" y="109"/>
                </a:cubicBezTo>
                <a:cubicBezTo>
                  <a:pt x="476" y="134"/>
                  <a:pt x="456" y="154"/>
                  <a:pt x="432" y="154"/>
                </a:cubicBezTo>
                <a:cubicBezTo>
                  <a:pt x="407" y="154"/>
                  <a:pt x="387" y="134"/>
                  <a:pt x="387" y="109"/>
                </a:cubicBezTo>
                <a:close/>
                <a:moveTo>
                  <a:pt x="248" y="42"/>
                </a:moveTo>
                <a:cubicBezTo>
                  <a:pt x="248" y="43"/>
                  <a:pt x="247" y="44"/>
                  <a:pt x="247" y="45"/>
                </a:cubicBezTo>
                <a:cubicBezTo>
                  <a:pt x="246" y="49"/>
                  <a:pt x="241" y="52"/>
                  <a:pt x="236" y="52"/>
                </a:cubicBezTo>
                <a:cubicBezTo>
                  <a:pt x="233" y="52"/>
                  <a:pt x="230" y="50"/>
                  <a:pt x="229" y="48"/>
                </a:cubicBezTo>
                <a:cubicBezTo>
                  <a:pt x="227" y="46"/>
                  <a:pt x="226" y="43"/>
                  <a:pt x="226" y="40"/>
                </a:cubicBezTo>
                <a:cubicBezTo>
                  <a:pt x="227" y="34"/>
                  <a:pt x="232" y="30"/>
                  <a:pt x="238" y="30"/>
                </a:cubicBezTo>
                <a:cubicBezTo>
                  <a:pt x="244" y="31"/>
                  <a:pt x="248" y="36"/>
                  <a:pt x="248" y="42"/>
                </a:cubicBezTo>
                <a:close/>
              </a:path>
            </a:pathLst>
          </a:custGeom>
          <a:solidFill>
            <a:srgbClr val="0F2B69"/>
          </a:solidFill>
          <a:ln>
            <a:noFill/>
          </a:ln>
        </p:spPr>
        <p:txBody>
          <a:bodyPr vert="horz" wrap="square" lIns="91440" tIns="45720" rIns="91440" bIns="45720" numCol="1" anchor="t" anchorCtr="0" compatLnSpc="1">
            <a:prstTxWarp prst="textNoShape">
              <a:avLst/>
            </a:prstTxWarp>
          </a:bodyPr>
          <a:lstStyle/>
          <a:p>
            <a:endParaRPr lang="fi-FI"/>
          </a:p>
        </p:txBody>
      </p:sp>
      <p:sp>
        <p:nvSpPr>
          <p:cNvPr id="22" name="Text Placeholder 21"/>
          <p:cNvSpPr>
            <a:spLocks noGrp="1"/>
          </p:cNvSpPr>
          <p:nvPr>
            <p:ph type="body" sz="quarter" idx="10"/>
          </p:nvPr>
        </p:nvSpPr>
        <p:spPr>
          <a:xfrm>
            <a:off x="1710267" y="1566330"/>
            <a:ext cx="5723466" cy="3589868"/>
          </a:xfrm>
        </p:spPr>
        <p:txBody>
          <a:bodyPr lIns="90000" anchor="ctr" anchorCtr="1">
            <a:noAutofit/>
          </a:bodyPr>
          <a:lstStyle>
            <a:lvl1pPr marL="0" indent="0" algn="ctr">
              <a:buNone/>
              <a:defRPr sz="5200" baseline="0">
                <a:solidFill>
                  <a:schemeClr val="bg2"/>
                </a:solidFill>
              </a:defRPr>
            </a:lvl1pPr>
          </a:lstStyle>
          <a:p>
            <a:pPr lvl="0"/>
            <a:r>
              <a:rPr lang="fi-FI"/>
              <a:t>Muokkaa tekstin perustyylejä napsauttamalla</a:t>
            </a:r>
          </a:p>
        </p:txBody>
      </p:sp>
    </p:spTree>
    <p:extLst>
      <p:ext uri="{BB962C8B-B14F-4D97-AF65-F5344CB8AC3E}">
        <p14:creationId xmlns:p14="http://schemas.microsoft.com/office/powerpoint/2010/main" val="1203302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628655" y="529949"/>
            <a:ext cx="7203017" cy="995915"/>
          </a:xfrm>
        </p:spPr>
        <p:txBody>
          <a:bodyPr/>
          <a:lstStyle/>
          <a:p>
            <a:r>
              <a:rPr lang="fi-FI"/>
              <a:t>Muokkaa perustyyl. napsautt.</a:t>
            </a:r>
            <a:endParaRPr lang="fi-FI" dirty="0"/>
          </a:p>
        </p:txBody>
      </p:sp>
      <p:sp>
        <p:nvSpPr>
          <p:cNvPr id="3" name="Content Placeholder 2"/>
          <p:cNvSpPr>
            <a:spLocks noGrp="1"/>
          </p:cNvSpPr>
          <p:nvPr>
            <p:ph idx="1"/>
          </p:nvPr>
        </p:nvSpPr>
        <p:spPr>
          <a:xfrm>
            <a:off x="628650" y="1525867"/>
            <a:ext cx="7886700" cy="4447369"/>
          </a:xfrm>
        </p:spPr>
        <p:txBody>
          <a:bodyPr/>
          <a:lstStyle>
            <a:lvl1pPr>
              <a:defRPr b="1"/>
            </a:lvl1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Date Placeholder 3"/>
          <p:cNvSpPr>
            <a:spLocks noGrp="1"/>
          </p:cNvSpPr>
          <p:nvPr>
            <p:ph type="dt" sz="half" idx="10"/>
          </p:nvPr>
        </p:nvSpPr>
        <p:spPr/>
        <p:txBody>
          <a:bodyPr/>
          <a:lstStyle/>
          <a:p>
            <a:r>
              <a:rPr lang="fi-FI"/>
              <a:t>luonnos 6.6.2018/ ASB</a:t>
            </a:r>
            <a:endParaRPr lang="fi-FI" dirty="0"/>
          </a:p>
        </p:txBody>
      </p:sp>
      <p:sp>
        <p:nvSpPr>
          <p:cNvPr id="5" name="Footer Placeholder 4"/>
          <p:cNvSpPr>
            <a:spLocks noGrp="1"/>
          </p:cNvSpPr>
          <p:nvPr>
            <p:ph type="ftr" sz="quarter" idx="11"/>
          </p:nvPr>
        </p:nvSpPr>
        <p:spPr/>
        <p:txBody>
          <a:bodyPr/>
          <a:lstStyle/>
          <a:p>
            <a:r>
              <a:rPr lang="fi-FI"/>
              <a:t>Työ- ja elinkeinoministeriö </a:t>
            </a:r>
            <a:r>
              <a:rPr lang="bg-BG"/>
              <a:t>•</a:t>
            </a:r>
            <a:r>
              <a:rPr lang="fi-FI"/>
              <a:t> www.tem.fi</a:t>
            </a:r>
            <a:endParaRPr lang="fi-FI" dirty="0"/>
          </a:p>
        </p:txBody>
      </p:sp>
      <p:sp>
        <p:nvSpPr>
          <p:cNvPr id="6" name="Slide Number Placeholder 5"/>
          <p:cNvSpPr>
            <a:spLocks noGrp="1"/>
          </p:cNvSpPr>
          <p:nvPr>
            <p:ph type="sldNum" sz="quarter" idx="12"/>
          </p:nvPr>
        </p:nvSpPr>
        <p:spPr/>
        <p:txBody>
          <a:bodyPr/>
          <a:lstStyle/>
          <a:p>
            <a:fld id="{3065C9E5-8AC3-DF4B-BA99-CB03B9370A98}" type="slidenum">
              <a:rPr lang="fi-FI" smtClean="0"/>
              <a:pPr/>
              <a:t>‹#›</a:t>
            </a:fld>
            <a:endParaRPr lang="fi-FI"/>
          </a:p>
        </p:txBody>
      </p:sp>
      <p:pic>
        <p:nvPicPr>
          <p:cNvPr id="8"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29920" y="739906"/>
            <a:ext cx="384476" cy="576000"/>
          </a:xfrm>
          <a:prstGeom prst="rect">
            <a:avLst/>
          </a:prstGeom>
        </p:spPr>
      </p:pic>
    </p:spTree>
    <p:extLst>
      <p:ext uri="{BB962C8B-B14F-4D97-AF65-F5344CB8AC3E}">
        <p14:creationId xmlns:p14="http://schemas.microsoft.com/office/powerpoint/2010/main" val="14724218"/>
      </p:ext>
    </p:extLst>
  </p:cSld>
  <p:clrMapOvr>
    <a:masterClrMapping/>
  </p:clrMapOvr>
  <p:extLst>
    <p:ext uri="{DCECCB84-F9BA-43D5-87BE-67443E8EF086}">
      <p15:sldGuideLst xmlns:p15="http://schemas.microsoft.com/office/powerpoint/2012/main">
        <p15:guide id="1" orient="horz" pos="4997" userDrawn="1">
          <p15:clr>
            <a:srgbClr val="FBAE40"/>
          </p15:clr>
        </p15:guide>
        <p15:guide id="2" pos="38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629841" y="529949"/>
            <a:ext cx="7201826" cy="995915"/>
          </a:xfrm>
        </p:spPr>
        <p:txBody>
          <a:bodyPr/>
          <a:lstStyle/>
          <a:p>
            <a:r>
              <a:rPr lang="fi-FI"/>
              <a:t>Muokkaa perustyyl. napsautt.</a:t>
            </a:r>
          </a:p>
        </p:txBody>
      </p:sp>
      <p:sp>
        <p:nvSpPr>
          <p:cNvPr id="3" name="Text Placeholder 2"/>
          <p:cNvSpPr>
            <a:spLocks noGrp="1"/>
          </p:cNvSpPr>
          <p:nvPr>
            <p:ph type="body" idx="1"/>
          </p:nvPr>
        </p:nvSpPr>
        <p:spPr>
          <a:xfrm>
            <a:off x="629842" y="1525868"/>
            <a:ext cx="3868340" cy="619017"/>
          </a:xfrm>
        </p:spPr>
        <p:txBody>
          <a:bodyPr anchor="b"/>
          <a:lstStyle>
            <a:lvl1pPr marL="0" indent="0">
              <a:buNone/>
              <a:defRPr sz="1800" b="1"/>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fi-FI"/>
              <a:t>Muokkaa tekstin perustyylejä napsauttamalla</a:t>
            </a:r>
          </a:p>
        </p:txBody>
      </p:sp>
      <p:sp>
        <p:nvSpPr>
          <p:cNvPr id="4" name="Content Placeholder 3"/>
          <p:cNvSpPr>
            <a:spLocks noGrp="1"/>
          </p:cNvSpPr>
          <p:nvPr>
            <p:ph sz="half" idx="2"/>
          </p:nvPr>
        </p:nvSpPr>
        <p:spPr>
          <a:xfrm>
            <a:off x="629842" y="2287351"/>
            <a:ext cx="3868340" cy="368588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xt Placeholder 4"/>
          <p:cNvSpPr>
            <a:spLocks noGrp="1"/>
          </p:cNvSpPr>
          <p:nvPr>
            <p:ph type="body" sz="quarter" idx="3"/>
          </p:nvPr>
        </p:nvSpPr>
        <p:spPr>
          <a:xfrm>
            <a:off x="4629157" y="1525868"/>
            <a:ext cx="3887391" cy="619017"/>
          </a:xfrm>
        </p:spPr>
        <p:txBody>
          <a:bodyPr anchor="b"/>
          <a:lstStyle>
            <a:lvl1pPr marL="0" indent="0">
              <a:buNone/>
              <a:defRPr sz="1800" b="1"/>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fi-FI"/>
              <a:t>Muokkaa tekstin perustyylejä napsauttamalla</a:t>
            </a:r>
          </a:p>
        </p:txBody>
      </p:sp>
      <p:sp>
        <p:nvSpPr>
          <p:cNvPr id="6" name="Content Placeholder 5"/>
          <p:cNvSpPr>
            <a:spLocks noGrp="1"/>
          </p:cNvSpPr>
          <p:nvPr>
            <p:ph sz="quarter" idx="4"/>
          </p:nvPr>
        </p:nvSpPr>
        <p:spPr>
          <a:xfrm>
            <a:off x="4629157" y="2144881"/>
            <a:ext cx="3887391" cy="382835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Date Placeholder 7"/>
          <p:cNvSpPr>
            <a:spLocks noGrp="1"/>
          </p:cNvSpPr>
          <p:nvPr>
            <p:ph type="dt" sz="half" idx="10"/>
          </p:nvPr>
        </p:nvSpPr>
        <p:spPr/>
        <p:txBody>
          <a:bodyPr/>
          <a:lstStyle/>
          <a:p>
            <a:r>
              <a:rPr lang="fi-FI"/>
              <a:t>luonnos 6.6.2018/ ASB</a:t>
            </a:r>
            <a:endParaRPr lang="fi-FI" dirty="0"/>
          </a:p>
        </p:txBody>
      </p:sp>
      <p:sp>
        <p:nvSpPr>
          <p:cNvPr id="9" name="Footer Placeholder 8"/>
          <p:cNvSpPr>
            <a:spLocks noGrp="1"/>
          </p:cNvSpPr>
          <p:nvPr>
            <p:ph type="ftr" sz="quarter" idx="11"/>
          </p:nvPr>
        </p:nvSpPr>
        <p:spPr/>
        <p:txBody>
          <a:bodyPr/>
          <a:lstStyle/>
          <a:p>
            <a:r>
              <a:rPr lang="fi-FI"/>
              <a:t>Työ- ja elinkeinoministeriö </a:t>
            </a:r>
            <a:r>
              <a:rPr lang="bg-BG"/>
              <a:t>•</a:t>
            </a:r>
            <a:r>
              <a:rPr lang="fi-FI"/>
              <a:t> www.tem.fi</a:t>
            </a:r>
            <a:endParaRPr lang="fi-FI" dirty="0"/>
          </a:p>
        </p:txBody>
      </p:sp>
      <p:sp>
        <p:nvSpPr>
          <p:cNvPr id="13" name="Slide Number Placeholder 12"/>
          <p:cNvSpPr>
            <a:spLocks noGrp="1"/>
          </p:cNvSpPr>
          <p:nvPr>
            <p:ph type="sldNum" sz="quarter" idx="12"/>
          </p:nvPr>
        </p:nvSpPr>
        <p:spPr/>
        <p:txBody>
          <a:bodyPr/>
          <a:lstStyle/>
          <a:p>
            <a:fld id="{3065C9E5-8AC3-DF4B-BA99-CB03B9370A98}" type="slidenum">
              <a:rPr lang="fi-FI" smtClean="0"/>
              <a:pPr/>
              <a:t>‹#›</a:t>
            </a:fld>
            <a:endParaRPr lang="fi-FI"/>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29920" y="739906"/>
            <a:ext cx="384476" cy="576000"/>
          </a:xfrm>
          <a:prstGeom prst="rect">
            <a:avLst/>
          </a:prstGeom>
        </p:spPr>
      </p:pic>
    </p:spTree>
    <p:extLst>
      <p:ext uri="{BB962C8B-B14F-4D97-AF65-F5344CB8AC3E}">
        <p14:creationId xmlns:p14="http://schemas.microsoft.com/office/powerpoint/2010/main" val="509312521"/>
      </p:ext>
    </p:extLst>
  </p:cSld>
  <p:clrMapOvr>
    <a:masterClrMapping/>
  </p:clrMapOvr>
  <p:extLst>
    <p:ext uri="{DCECCB84-F9BA-43D5-87BE-67443E8EF086}">
      <p15:sldGuideLst xmlns:p15="http://schemas.microsoft.com/office/powerpoint/2012/main">
        <p15:guide id="1" pos="385" userDrawn="1">
          <p15:clr>
            <a:srgbClr val="FBAE40"/>
          </p15:clr>
        </p15:guide>
        <p15:guide id="2" orient="horz" pos="4997"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subheading">
    <p:spTree>
      <p:nvGrpSpPr>
        <p:cNvPr id="1" name=""/>
        <p:cNvGrpSpPr/>
        <p:nvPr/>
      </p:nvGrpSpPr>
      <p:grpSpPr>
        <a:xfrm>
          <a:off x="0" y="0"/>
          <a:ext cx="0" cy="0"/>
          <a:chOff x="0" y="0"/>
          <a:chExt cx="0" cy="0"/>
        </a:xfrm>
      </p:grpSpPr>
      <p:sp>
        <p:nvSpPr>
          <p:cNvPr id="2" name="Title 1"/>
          <p:cNvSpPr>
            <a:spLocks noGrp="1"/>
          </p:cNvSpPr>
          <p:nvPr>
            <p:ph type="title"/>
          </p:nvPr>
        </p:nvSpPr>
        <p:spPr>
          <a:xfrm>
            <a:off x="629841" y="529949"/>
            <a:ext cx="7201826" cy="995915"/>
          </a:xfrm>
        </p:spPr>
        <p:txBody>
          <a:bodyPr/>
          <a:lstStyle/>
          <a:p>
            <a:r>
              <a:rPr lang="fi-FI"/>
              <a:t>Muokkaa perustyyl. napsautt.</a:t>
            </a:r>
          </a:p>
        </p:txBody>
      </p:sp>
      <p:sp>
        <p:nvSpPr>
          <p:cNvPr id="3" name="Text Placeholder 2"/>
          <p:cNvSpPr>
            <a:spLocks noGrp="1"/>
          </p:cNvSpPr>
          <p:nvPr>
            <p:ph type="body" idx="1"/>
          </p:nvPr>
        </p:nvSpPr>
        <p:spPr>
          <a:xfrm>
            <a:off x="629842" y="1525868"/>
            <a:ext cx="7885508" cy="619017"/>
          </a:xfrm>
        </p:spPr>
        <p:txBody>
          <a:bodyPr anchor="b"/>
          <a:lstStyle>
            <a:lvl1pPr marL="0" indent="0">
              <a:buNone/>
              <a:defRPr sz="1800" b="1"/>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fi-FI"/>
              <a:t>Muokkaa tekstin perustyylejä napsauttamalla</a:t>
            </a:r>
          </a:p>
        </p:txBody>
      </p:sp>
      <p:sp>
        <p:nvSpPr>
          <p:cNvPr id="4" name="Content Placeholder 3"/>
          <p:cNvSpPr>
            <a:spLocks noGrp="1"/>
          </p:cNvSpPr>
          <p:nvPr>
            <p:ph sz="half" idx="2"/>
          </p:nvPr>
        </p:nvSpPr>
        <p:spPr>
          <a:xfrm>
            <a:off x="629842" y="2287351"/>
            <a:ext cx="7885508" cy="368588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Date Placeholder 7"/>
          <p:cNvSpPr>
            <a:spLocks noGrp="1"/>
          </p:cNvSpPr>
          <p:nvPr>
            <p:ph type="dt" sz="half" idx="10"/>
          </p:nvPr>
        </p:nvSpPr>
        <p:spPr/>
        <p:txBody>
          <a:bodyPr/>
          <a:lstStyle/>
          <a:p>
            <a:r>
              <a:rPr lang="fi-FI"/>
              <a:t>luonnos 6.6.2018/ ASB</a:t>
            </a:r>
            <a:endParaRPr lang="fi-FI" dirty="0"/>
          </a:p>
        </p:txBody>
      </p:sp>
      <p:sp>
        <p:nvSpPr>
          <p:cNvPr id="9" name="Footer Placeholder 8"/>
          <p:cNvSpPr>
            <a:spLocks noGrp="1"/>
          </p:cNvSpPr>
          <p:nvPr>
            <p:ph type="ftr" sz="quarter" idx="11"/>
          </p:nvPr>
        </p:nvSpPr>
        <p:spPr/>
        <p:txBody>
          <a:bodyPr/>
          <a:lstStyle/>
          <a:p>
            <a:r>
              <a:rPr lang="fi-FI"/>
              <a:t>Työ- ja elinkeinoministeriö </a:t>
            </a:r>
            <a:r>
              <a:rPr lang="bg-BG"/>
              <a:t>•</a:t>
            </a:r>
            <a:r>
              <a:rPr lang="fi-FI"/>
              <a:t> www.tem.fi</a:t>
            </a:r>
            <a:endParaRPr lang="fi-FI" dirty="0"/>
          </a:p>
        </p:txBody>
      </p:sp>
      <p:sp>
        <p:nvSpPr>
          <p:cNvPr id="13" name="Slide Number Placeholder 12"/>
          <p:cNvSpPr>
            <a:spLocks noGrp="1"/>
          </p:cNvSpPr>
          <p:nvPr>
            <p:ph type="sldNum" sz="quarter" idx="12"/>
          </p:nvPr>
        </p:nvSpPr>
        <p:spPr/>
        <p:txBody>
          <a:bodyPr/>
          <a:lstStyle/>
          <a:p>
            <a:fld id="{3065C9E5-8AC3-DF4B-BA99-CB03B9370A98}" type="slidenum">
              <a:rPr lang="fi-FI" smtClean="0"/>
              <a:pPr/>
              <a:t>‹#›</a:t>
            </a:fld>
            <a:endParaRPr lang="fi-FI"/>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29920" y="739906"/>
            <a:ext cx="384476" cy="576000"/>
          </a:xfrm>
          <a:prstGeom prst="rect">
            <a:avLst/>
          </a:prstGeom>
        </p:spPr>
      </p:pic>
    </p:spTree>
    <p:extLst>
      <p:ext uri="{BB962C8B-B14F-4D97-AF65-F5344CB8AC3E}">
        <p14:creationId xmlns:p14="http://schemas.microsoft.com/office/powerpoint/2010/main" val="1317347232"/>
      </p:ext>
    </p:extLst>
  </p:cSld>
  <p:clrMapOvr>
    <a:masterClrMapping/>
  </p:clrMapOvr>
  <p:extLst>
    <p:ext uri="{DCECCB84-F9BA-43D5-87BE-67443E8EF086}">
      <p15:sldGuideLst xmlns:p15="http://schemas.microsoft.com/office/powerpoint/2012/main">
        <p15:guide id="1" pos="385" userDrawn="1">
          <p15:clr>
            <a:srgbClr val="FBAE40"/>
          </p15:clr>
        </p15:guide>
        <p15:guide id="2" orient="horz" pos="4997"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fi-FI"/>
              <a:t>luonnos 6.6.2018/ ASB</a:t>
            </a:r>
            <a:endParaRPr lang="fi-FI" dirty="0"/>
          </a:p>
        </p:txBody>
      </p:sp>
      <p:sp>
        <p:nvSpPr>
          <p:cNvPr id="6" name="Footer Placeholder 5"/>
          <p:cNvSpPr>
            <a:spLocks noGrp="1"/>
          </p:cNvSpPr>
          <p:nvPr>
            <p:ph type="ftr" sz="quarter" idx="11"/>
          </p:nvPr>
        </p:nvSpPr>
        <p:spPr/>
        <p:txBody>
          <a:bodyPr/>
          <a:lstStyle/>
          <a:p>
            <a:r>
              <a:rPr lang="fi-FI"/>
              <a:t>Työ- ja elinkeinoministeriö </a:t>
            </a:r>
            <a:r>
              <a:rPr lang="bg-BG"/>
              <a:t>•</a:t>
            </a:r>
            <a:r>
              <a:rPr lang="fi-FI"/>
              <a:t> www.tem.fi</a:t>
            </a:r>
            <a:endParaRPr lang="fi-FI" dirty="0"/>
          </a:p>
        </p:txBody>
      </p:sp>
      <p:sp>
        <p:nvSpPr>
          <p:cNvPr id="7" name="Slide Number Placeholder 6"/>
          <p:cNvSpPr>
            <a:spLocks noGrp="1"/>
          </p:cNvSpPr>
          <p:nvPr>
            <p:ph type="sldNum" sz="quarter" idx="12"/>
          </p:nvPr>
        </p:nvSpPr>
        <p:spPr/>
        <p:txBody>
          <a:bodyPr/>
          <a:lstStyle/>
          <a:p>
            <a:fld id="{1B5C75AB-37F2-194C-B2B6-38235384CF06}" type="slidenum">
              <a:rPr lang="fi-FI" smtClean="0"/>
              <a:pPr/>
              <a:t>‹#›</a:t>
            </a:fld>
            <a:endParaRPr lang="fi-FI"/>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29920" y="739906"/>
            <a:ext cx="384476" cy="576000"/>
          </a:xfrm>
          <a:prstGeom prst="rect">
            <a:avLst/>
          </a:prstGeom>
        </p:spPr>
      </p:pic>
    </p:spTree>
    <p:extLst>
      <p:ext uri="{BB962C8B-B14F-4D97-AF65-F5344CB8AC3E}">
        <p14:creationId xmlns:p14="http://schemas.microsoft.com/office/powerpoint/2010/main" val="1043590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btitle">
    <p:bg>
      <p:bgPr>
        <a:solidFill>
          <a:schemeClr val="accent1"/>
        </a:solidFill>
        <a:effectLst/>
      </p:bgPr>
    </p:bg>
    <p:spTree>
      <p:nvGrpSpPr>
        <p:cNvPr id="1" name=""/>
        <p:cNvGrpSpPr/>
        <p:nvPr/>
      </p:nvGrpSpPr>
      <p:grpSpPr>
        <a:xfrm>
          <a:off x="0" y="0"/>
          <a:ext cx="0" cy="0"/>
          <a:chOff x="0" y="0"/>
          <a:chExt cx="0" cy="0"/>
        </a:xfrm>
      </p:grpSpPr>
      <p:pic>
        <p:nvPicPr>
          <p:cNvPr id="26" name="Picture 25"/>
          <p:cNvPicPr>
            <a:picLocks/>
          </p:cNvPicPr>
          <p:nvPr userDrawn="1"/>
        </p:nvPicPr>
        <p:blipFill>
          <a:blip r:embed="rId2">
            <a:alphaModFix amt="6000"/>
            <a:extLst>
              <a:ext uri="{28A0092B-C50C-407E-A947-70E740481C1C}">
                <a14:useLocalDpi xmlns:a14="http://schemas.microsoft.com/office/drawing/2010/main" val="0"/>
              </a:ext>
            </a:extLst>
          </a:blip>
          <a:stretch>
            <a:fillRect/>
          </a:stretch>
        </p:blipFill>
        <p:spPr>
          <a:xfrm>
            <a:off x="2868930" y="872490"/>
            <a:ext cx="3406140" cy="5113020"/>
          </a:xfrm>
          <a:prstGeom prst="rect">
            <a:avLst/>
          </a:prstGeom>
        </p:spPr>
      </p:pic>
      <p:sp>
        <p:nvSpPr>
          <p:cNvPr id="22" name="Text Placeholder 21"/>
          <p:cNvSpPr>
            <a:spLocks noGrp="1"/>
          </p:cNvSpPr>
          <p:nvPr>
            <p:ph type="body" sz="quarter" idx="10"/>
          </p:nvPr>
        </p:nvSpPr>
        <p:spPr>
          <a:xfrm>
            <a:off x="1710267" y="1566330"/>
            <a:ext cx="5723466" cy="3589868"/>
          </a:xfrm>
        </p:spPr>
        <p:txBody>
          <a:bodyPr lIns="90000" anchor="ctr" anchorCtr="1">
            <a:noAutofit/>
          </a:bodyPr>
          <a:lstStyle>
            <a:lvl1pPr marL="0" indent="0" algn="ctr">
              <a:buNone/>
              <a:defRPr sz="5200" baseline="0">
                <a:solidFill>
                  <a:schemeClr val="bg2"/>
                </a:solidFill>
              </a:defRPr>
            </a:lvl1pPr>
          </a:lstStyle>
          <a:p>
            <a:pPr lvl="0"/>
            <a:r>
              <a:rPr lang="fi-FI"/>
              <a:t>Muokkaa tekstin perustyylejä napsauttamalla</a:t>
            </a:r>
          </a:p>
        </p:txBody>
      </p:sp>
    </p:spTree>
    <p:extLst>
      <p:ext uri="{BB962C8B-B14F-4D97-AF65-F5344CB8AC3E}">
        <p14:creationId xmlns:p14="http://schemas.microsoft.com/office/powerpoint/2010/main" val="1278011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657422"/>
            <a:ext cx="6858000" cy="2386800"/>
          </a:xfrm>
        </p:spPr>
        <p:txBody>
          <a:bodyPr anchor="b"/>
          <a:lstStyle>
            <a:lvl1pPr algn="ctr">
              <a:defRPr sz="4500">
                <a:solidFill>
                  <a:schemeClr val="bg2"/>
                </a:solidFill>
              </a:defRPr>
            </a:lvl1pPr>
          </a:lstStyle>
          <a:p>
            <a:r>
              <a:rPr lang="fi-FI"/>
              <a:t>Muokkaa perustyyl. napsautt.</a:t>
            </a:r>
            <a:endParaRPr lang="fi-FI" dirty="0"/>
          </a:p>
        </p:txBody>
      </p:sp>
      <p:sp>
        <p:nvSpPr>
          <p:cNvPr id="3" name="Subtitle 2"/>
          <p:cNvSpPr>
            <a:spLocks noGrp="1"/>
          </p:cNvSpPr>
          <p:nvPr>
            <p:ph type="subTitle" idx="1"/>
          </p:nvPr>
        </p:nvSpPr>
        <p:spPr>
          <a:xfrm>
            <a:off x="1143000" y="3345821"/>
            <a:ext cx="6858000" cy="900388"/>
          </a:xfrm>
        </p:spPr>
        <p:txBody>
          <a:bodyPr/>
          <a:lstStyle>
            <a:lvl1pPr marL="0" indent="0" algn="ctr">
              <a:buNone/>
              <a:defRPr sz="180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fi-FI"/>
              <a:t>Muokkaa alaotsikon perustyyliä napsautt.</a:t>
            </a:r>
            <a:endParaRPr lang="fi-FI" dirty="0"/>
          </a:p>
        </p:txBody>
      </p:sp>
      <p:sp>
        <p:nvSpPr>
          <p:cNvPr id="9" name="TextBox 8"/>
          <p:cNvSpPr txBox="1"/>
          <p:nvPr/>
        </p:nvSpPr>
        <p:spPr>
          <a:xfrm>
            <a:off x="7863848" y="7884162"/>
            <a:ext cx="184731" cy="248209"/>
          </a:xfrm>
          <a:prstGeom prst="rect">
            <a:avLst/>
          </a:prstGeom>
          <a:noFill/>
        </p:spPr>
        <p:txBody>
          <a:bodyPr wrap="none" rtlCol="0">
            <a:spAutoFit/>
          </a:bodyPr>
          <a:lstStyle/>
          <a:p>
            <a:endParaRPr lang="fi-FI" sz="1013" dirty="0"/>
          </a:p>
        </p:txBody>
      </p:sp>
      <p:sp>
        <p:nvSpPr>
          <p:cNvPr id="10" name="TextBox 9"/>
          <p:cNvSpPr txBox="1"/>
          <p:nvPr/>
        </p:nvSpPr>
        <p:spPr>
          <a:xfrm>
            <a:off x="4191008" y="7721602"/>
            <a:ext cx="184731" cy="248209"/>
          </a:xfrm>
          <a:prstGeom prst="rect">
            <a:avLst/>
          </a:prstGeom>
          <a:noFill/>
        </p:spPr>
        <p:txBody>
          <a:bodyPr wrap="none" rtlCol="0">
            <a:spAutoFit/>
          </a:bodyPr>
          <a:lstStyle/>
          <a:p>
            <a:endParaRPr lang="fi-FI" sz="1013" dirty="0"/>
          </a:p>
        </p:txBody>
      </p:sp>
      <p:pic>
        <p:nvPicPr>
          <p:cNvPr id="5" name="Kuva 4">
            <a:extLst>
              <a:ext uri="{FF2B5EF4-FFF2-40B4-BE49-F238E27FC236}">
                <a16:creationId xmlns:a16="http://schemas.microsoft.com/office/drawing/2014/main" id="{7DFBAC1D-1D2F-4B57-A491-AA5E5014561A}"/>
              </a:ext>
            </a:extLst>
          </p:cNvPr>
          <p:cNvPicPr>
            <a:picLocks noChangeAspect="1"/>
          </p:cNvPicPr>
          <p:nvPr userDrawn="1"/>
        </p:nvPicPr>
        <p:blipFill>
          <a:blip r:embed="rId2"/>
          <a:stretch>
            <a:fillRect/>
          </a:stretch>
        </p:blipFill>
        <p:spPr>
          <a:xfrm>
            <a:off x="3670929" y="5222388"/>
            <a:ext cx="1800000" cy="971740"/>
          </a:xfrm>
          <a:prstGeom prst="rect">
            <a:avLst/>
          </a:prstGeom>
        </p:spPr>
      </p:pic>
    </p:spTree>
    <p:extLst>
      <p:ext uri="{BB962C8B-B14F-4D97-AF65-F5344CB8AC3E}">
        <p14:creationId xmlns:p14="http://schemas.microsoft.com/office/powerpoint/2010/main" val="1536548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628655" y="529949"/>
            <a:ext cx="7203017" cy="995915"/>
          </a:xfrm>
        </p:spPr>
        <p:txBody>
          <a:bodyPr/>
          <a:lstStyle/>
          <a:p>
            <a:r>
              <a:rPr lang="fi-FI"/>
              <a:t>Muokkaa perustyyl. napsautt.</a:t>
            </a:r>
            <a:endParaRPr lang="fi-FI" dirty="0"/>
          </a:p>
        </p:txBody>
      </p:sp>
      <p:sp>
        <p:nvSpPr>
          <p:cNvPr id="3" name="Content Placeholder 2"/>
          <p:cNvSpPr>
            <a:spLocks noGrp="1"/>
          </p:cNvSpPr>
          <p:nvPr>
            <p:ph idx="1"/>
          </p:nvPr>
        </p:nvSpPr>
        <p:spPr>
          <a:xfrm>
            <a:off x="628650" y="1525867"/>
            <a:ext cx="7886700" cy="4447369"/>
          </a:xfrm>
        </p:spPr>
        <p:txBody>
          <a:bodyPr/>
          <a:lstStyle>
            <a:lvl1pPr>
              <a:defRPr b="1"/>
            </a:lvl1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Date Placeholder 3"/>
          <p:cNvSpPr>
            <a:spLocks noGrp="1"/>
          </p:cNvSpPr>
          <p:nvPr>
            <p:ph type="dt" sz="half" idx="10"/>
          </p:nvPr>
        </p:nvSpPr>
        <p:spPr/>
        <p:txBody>
          <a:bodyPr/>
          <a:lstStyle/>
          <a:p>
            <a:fld id="{D26839AD-8404-F14E-AD85-8BA1B1271A32}" type="datetime1">
              <a:rPr lang="fi-FI" smtClean="0"/>
              <a:pPr/>
              <a:t>8.9.2020</a:t>
            </a:fld>
            <a:endParaRPr lang="fi-FI" dirty="0"/>
          </a:p>
        </p:txBody>
      </p:sp>
      <p:sp>
        <p:nvSpPr>
          <p:cNvPr id="5" name="Footer Placeholder 4"/>
          <p:cNvSpPr>
            <a:spLocks noGrp="1"/>
          </p:cNvSpPr>
          <p:nvPr>
            <p:ph type="ftr" sz="quarter" idx="11"/>
          </p:nvPr>
        </p:nvSpPr>
        <p:spPr/>
        <p:txBody>
          <a:bodyPr/>
          <a:lstStyle/>
          <a:p>
            <a:r>
              <a:rPr lang="fi-FI"/>
              <a:t>Työ- ja elinkeinoministeriö </a:t>
            </a:r>
            <a:r>
              <a:rPr lang="bg-BG"/>
              <a:t>•</a:t>
            </a:r>
            <a:r>
              <a:rPr lang="fi-FI"/>
              <a:t> www.tem.fi</a:t>
            </a:r>
            <a:endParaRPr lang="fi-FI" dirty="0"/>
          </a:p>
        </p:txBody>
      </p:sp>
      <p:sp>
        <p:nvSpPr>
          <p:cNvPr id="6" name="Slide Number Placeholder 5"/>
          <p:cNvSpPr>
            <a:spLocks noGrp="1"/>
          </p:cNvSpPr>
          <p:nvPr>
            <p:ph type="sldNum" sz="quarter" idx="12"/>
          </p:nvPr>
        </p:nvSpPr>
        <p:spPr/>
        <p:txBody>
          <a:bodyPr/>
          <a:lstStyle/>
          <a:p>
            <a:fld id="{3065C9E5-8AC3-DF4B-BA99-CB03B9370A98}" type="slidenum">
              <a:rPr lang="fi-FI" smtClean="0"/>
              <a:pPr/>
              <a:t>‹#›</a:t>
            </a:fld>
            <a:endParaRPr lang="fi-FI"/>
          </a:p>
        </p:txBody>
      </p:sp>
      <p:pic>
        <p:nvPicPr>
          <p:cNvPr id="11" name="Kuva 10">
            <a:extLst>
              <a:ext uri="{FF2B5EF4-FFF2-40B4-BE49-F238E27FC236}">
                <a16:creationId xmlns:a16="http://schemas.microsoft.com/office/drawing/2014/main" id="{AA220AAC-81F5-4624-B523-363239790028}"/>
              </a:ext>
            </a:extLst>
          </p:cNvPr>
          <p:cNvPicPr>
            <a:picLocks noChangeAspect="1"/>
          </p:cNvPicPr>
          <p:nvPr userDrawn="1"/>
        </p:nvPicPr>
        <p:blipFill>
          <a:blip r:embed="rId2"/>
          <a:stretch>
            <a:fillRect/>
          </a:stretch>
        </p:blipFill>
        <p:spPr>
          <a:xfrm>
            <a:off x="8138543" y="759350"/>
            <a:ext cx="373067" cy="557716"/>
          </a:xfrm>
          <a:prstGeom prst="rect">
            <a:avLst/>
          </a:prstGeom>
        </p:spPr>
      </p:pic>
    </p:spTree>
    <p:extLst>
      <p:ext uri="{BB962C8B-B14F-4D97-AF65-F5344CB8AC3E}">
        <p14:creationId xmlns:p14="http://schemas.microsoft.com/office/powerpoint/2010/main" val="124738964"/>
      </p:ext>
    </p:extLst>
  </p:cSld>
  <p:clrMapOvr>
    <a:masterClrMapping/>
  </p:clrMapOvr>
  <p:extLst>
    <p:ext uri="{DCECCB84-F9BA-43D5-87BE-67443E8EF086}">
      <p15:sldGuideLst xmlns:p15="http://schemas.microsoft.com/office/powerpoint/2012/main">
        <p15:guide id="1" orient="horz" pos="4997">
          <p15:clr>
            <a:srgbClr val="FBAE40"/>
          </p15:clr>
        </p15:guide>
        <p15:guide id="2" pos="385">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629841" y="529949"/>
            <a:ext cx="7201826" cy="995915"/>
          </a:xfrm>
        </p:spPr>
        <p:txBody>
          <a:bodyPr/>
          <a:lstStyle/>
          <a:p>
            <a:r>
              <a:rPr lang="fi-FI"/>
              <a:t>Muokkaa perustyyl. napsautt.</a:t>
            </a:r>
          </a:p>
        </p:txBody>
      </p:sp>
      <p:sp>
        <p:nvSpPr>
          <p:cNvPr id="3" name="Text Placeholder 2"/>
          <p:cNvSpPr>
            <a:spLocks noGrp="1"/>
          </p:cNvSpPr>
          <p:nvPr>
            <p:ph type="body" idx="1"/>
          </p:nvPr>
        </p:nvSpPr>
        <p:spPr>
          <a:xfrm>
            <a:off x="629842" y="1525868"/>
            <a:ext cx="3868340" cy="619017"/>
          </a:xfrm>
        </p:spPr>
        <p:txBody>
          <a:bodyPr anchor="b"/>
          <a:lstStyle>
            <a:lvl1pPr marL="0" indent="0">
              <a:buNone/>
              <a:defRPr sz="1800" b="1"/>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fi-FI"/>
              <a:t>Muokkaa tekstin perustyylejä napsauttamalla</a:t>
            </a:r>
          </a:p>
        </p:txBody>
      </p:sp>
      <p:sp>
        <p:nvSpPr>
          <p:cNvPr id="4" name="Content Placeholder 3"/>
          <p:cNvSpPr>
            <a:spLocks noGrp="1"/>
          </p:cNvSpPr>
          <p:nvPr>
            <p:ph sz="half" idx="2"/>
          </p:nvPr>
        </p:nvSpPr>
        <p:spPr>
          <a:xfrm>
            <a:off x="629842" y="2287351"/>
            <a:ext cx="3868340" cy="368588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xt Placeholder 4"/>
          <p:cNvSpPr>
            <a:spLocks noGrp="1"/>
          </p:cNvSpPr>
          <p:nvPr>
            <p:ph type="body" sz="quarter" idx="3"/>
          </p:nvPr>
        </p:nvSpPr>
        <p:spPr>
          <a:xfrm>
            <a:off x="4629157" y="1525868"/>
            <a:ext cx="3887391" cy="619017"/>
          </a:xfrm>
        </p:spPr>
        <p:txBody>
          <a:bodyPr anchor="b"/>
          <a:lstStyle>
            <a:lvl1pPr marL="0" indent="0">
              <a:buNone/>
              <a:defRPr sz="1800" b="1"/>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fi-FI"/>
              <a:t>Muokkaa tekstin perustyylejä napsauttamalla</a:t>
            </a:r>
          </a:p>
        </p:txBody>
      </p:sp>
      <p:sp>
        <p:nvSpPr>
          <p:cNvPr id="6" name="Content Placeholder 5"/>
          <p:cNvSpPr>
            <a:spLocks noGrp="1"/>
          </p:cNvSpPr>
          <p:nvPr>
            <p:ph sz="quarter" idx="4"/>
          </p:nvPr>
        </p:nvSpPr>
        <p:spPr>
          <a:xfrm>
            <a:off x="4629157" y="2144881"/>
            <a:ext cx="3887391" cy="382835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Date Placeholder 7"/>
          <p:cNvSpPr>
            <a:spLocks noGrp="1"/>
          </p:cNvSpPr>
          <p:nvPr>
            <p:ph type="dt" sz="half" idx="10"/>
          </p:nvPr>
        </p:nvSpPr>
        <p:spPr/>
        <p:txBody>
          <a:bodyPr/>
          <a:lstStyle/>
          <a:p>
            <a:fld id="{A0204079-6FA0-8F42-A0E0-93A554C8F316}" type="datetime1">
              <a:rPr lang="fi-FI" smtClean="0"/>
              <a:pPr/>
              <a:t>8.9.2020</a:t>
            </a:fld>
            <a:endParaRPr lang="fi-FI" dirty="0"/>
          </a:p>
        </p:txBody>
      </p:sp>
      <p:sp>
        <p:nvSpPr>
          <p:cNvPr id="9" name="Footer Placeholder 8"/>
          <p:cNvSpPr>
            <a:spLocks noGrp="1"/>
          </p:cNvSpPr>
          <p:nvPr>
            <p:ph type="ftr" sz="quarter" idx="11"/>
          </p:nvPr>
        </p:nvSpPr>
        <p:spPr/>
        <p:txBody>
          <a:bodyPr/>
          <a:lstStyle/>
          <a:p>
            <a:r>
              <a:rPr lang="fi-FI"/>
              <a:t>Työ- ja elinkeinoministeriö </a:t>
            </a:r>
            <a:r>
              <a:rPr lang="bg-BG"/>
              <a:t>•</a:t>
            </a:r>
            <a:r>
              <a:rPr lang="fi-FI"/>
              <a:t> www.tem.fi</a:t>
            </a:r>
            <a:endParaRPr lang="fi-FI" dirty="0"/>
          </a:p>
        </p:txBody>
      </p:sp>
      <p:sp>
        <p:nvSpPr>
          <p:cNvPr id="13" name="Slide Number Placeholder 12"/>
          <p:cNvSpPr>
            <a:spLocks noGrp="1"/>
          </p:cNvSpPr>
          <p:nvPr>
            <p:ph type="sldNum" sz="quarter" idx="12"/>
          </p:nvPr>
        </p:nvSpPr>
        <p:spPr/>
        <p:txBody>
          <a:bodyPr/>
          <a:lstStyle/>
          <a:p>
            <a:fld id="{3065C9E5-8AC3-DF4B-BA99-CB03B9370A98}" type="slidenum">
              <a:rPr lang="fi-FI" smtClean="0"/>
              <a:pPr/>
              <a:t>‹#›</a:t>
            </a:fld>
            <a:endParaRPr lang="fi-FI"/>
          </a:p>
        </p:txBody>
      </p:sp>
      <p:pic>
        <p:nvPicPr>
          <p:cNvPr id="12" name="Kuva 11">
            <a:extLst>
              <a:ext uri="{FF2B5EF4-FFF2-40B4-BE49-F238E27FC236}">
                <a16:creationId xmlns:a16="http://schemas.microsoft.com/office/drawing/2014/main" id="{0E8806D1-1CCB-4475-986F-324C0BC5C927}"/>
              </a:ext>
            </a:extLst>
          </p:cNvPr>
          <p:cNvPicPr>
            <a:picLocks noChangeAspect="1"/>
          </p:cNvPicPr>
          <p:nvPr userDrawn="1"/>
        </p:nvPicPr>
        <p:blipFill>
          <a:blip r:embed="rId2"/>
          <a:stretch>
            <a:fillRect/>
          </a:stretch>
        </p:blipFill>
        <p:spPr>
          <a:xfrm>
            <a:off x="8138543" y="759350"/>
            <a:ext cx="373067" cy="557716"/>
          </a:xfrm>
          <a:prstGeom prst="rect">
            <a:avLst/>
          </a:prstGeom>
        </p:spPr>
      </p:pic>
    </p:spTree>
    <p:extLst>
      <p:ext uri="{BB962C8B-B14F-4D97-AF65-F5344CB8AC3E}">
        <p14:creationId xmlns:p14="http://schemas.microsoft.com/office/powerpoint/2010/main" val="2919768558"/>
      </p:ext>
    </p:extLst>
  </p:cSld>
  <p:clrMapOvr>
    <a:masterClrMapping/>
  </p:clrMapOvr>
  <p:extLst>
    <p:ext uri="{DCECCB84-F9BA-43D5-87BE-67443E8EF086}">
      <p15:sldGuideLst xmlns:p15="http://schemas.microsoft.com/office/powerpoint/2012/main">
        <p15:guide id="1" pos="385">
          <p15:clr>
            <a:srgbClr val="FBAE40"/>
          </p15:clr>
        </p15:guide>
        <p15:guide id="2" orient="horz" pos="4997">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hidden">
          <a:xfrm>
            <a:off x="0" y="6378000"/>
            <a:ext cx="9144000" cy="480000"/>
          </a:xfrm>
          <a:prstGeom prst="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dirty="0"/>
          </a:p>
        </p:txBody>
      </p:sp>
      <p:sp>
        <p:nvSpPr>
          <p:cNvPr id="2" name="Title Placeholder 1"/>
          <p:cNvSpPr>
            <a:spLocks noGrp="1"/>
          </p:cNvSpPr>
          <p:nvPr>
            <p:ph type="title"/>
          </p:nvPr>
        </p:nvSpPr>
        <p:spPr>
          <a:xfrm>
            <a:off x="628650" y="529949"/>
            <a:ext cx="7886700" cy="995915"/>
          </a:xfrm>
          <a:prstGeom prst="rect">
            <a:avLst/>
          </a:prstGeom>
        </p:spPr>
        <p:txBody>
          <a:bodyPr vert="horz" lIns="91440" tIns="45720" rIns="91440" bIns="45720" rtlCol="0" anchor="ctr">
            <a:normAutofit/>
          </a:bodyPr>
          <a:lstStyle/>
          <a:p>
            <a:r>
              <a:rPr lang="fi-FI"/>
              <a:t>Muokkaa perustyyl. napsautt.</a:t>
            </a:r>
            <a:endParaRPr lang="fi-FI" dirty="0"/>
          </a:p>
        </p:txBody>
      </p:sp>
      <p:sp>
        <p:nvSpPr>
          <p:cNvPr id="3" name="Text Placeholder 2"/>
          <p:cNvSpPr>
            <a:spLocks noGrp="1"/>
          </p:cNvSpPr>
          <p:nvPr>
            <p:ph type="body" idx="1"/>
          </p:nvPr>
        </p:nvSpPr>
        <p:spPr>
          <a:xfrm>
            <a:off x="628650" y="1525867"/>
            <a:ext cx="7886700" cy="4447369"/>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Date Placeholder 3"/>
          <p:cNvSpPr>
            <a:spLocks noGrp="1"/>
          </p:cNvSpPr>
          <p:nvPr>
            <p:ph type="dt" sz="half" idx="2"/>
          </p:nvPr>
        </p:nvSpPr>
        <p:spPr>
          <a:xfrm>
            <a:off x="7271455" y="6514953"/>
            <a:ext cx="703447" cy="206103"/>
          </a:xfrm>
          <a:prstGeom prst="rect">
            <a:avLst/>
          </a:prstGeom>
        </p:spPr>
        <p:txBody>
          <a:bodyPr vert="horz" lIns="91440" tIns="45720" rIns="91440" bIns="45720" rtlCol="0" anchor="ctr"/>
          <a:lstStyle>
            <a:lvl1pPr algn="r">
              <a:defRPr sz="800">
                <a:solidFill>
                  <a:schemeClr val="bg2"/>
                </a:solidFill>
              </a:defRPr>
            </a:lvl1pPr>
          </a:lstStyle>
          <a:p>
            <a:r>
              <a:rPr lang="fi-FI"/>
              <a:t>luonnos 6.6.2018/ ASB</a:t>
            </a:r>
            <a:endParaRPr lang="fi-FI" dirty="0"/>
          </a:p>
        </p:txBody>
      </p:sp>
      <p:sp>
        <p:nvSpPr>
          <p:cNvPr id="5" name="Footer Placeholder 4"/>
          <p:cNvSpPr>
            <a:spLocks noGrp="1"/>
          </p:cNvSpPr>
          <p:nvPr>
            <p:ph type="ftr" sz="quarter" idx="3"/>
          </p:nvPr>
        </p:nvSpPr>
        <p:spPr>
          <a:xfrm>
            <a:off x="628655" y="6514953"/>
            <a:ext cx="3080611" cy="206103"/>
          </a:xfrm>
          <a:prstGeom prst="rect">
            <a:avLst/>
          </a:prstGeom>
        </p:spPr>
        <p:txBody>
          <a:bodyPr vert="horz" lIns="91440" tIns="45720" rIns="91440" bIns="45720" rtlCol="0" anchor="ctr"/>
          <a:lstStyle>
            <a:lvl1pPr algn="l">
              <a:defRPr sz="800" b="0">
                <a:solidFill>
                  <a:schemeClr val="bg2"/>
                </a:solidFill>
              </a:defRPr>
            </a:lvl1pPr>
          </a:lstStyle>
          <a:p>
            <a:r>
              <a:rPr lang="fi-FI" dirty="0"/>
              <a:t>Työ- ja elinkeinoministeriö </a:t>
            </a:r>
            <a:r>
              <a:rPr lang="bg-BG" dirty="0"/>
              <a:t>•</a:t>
            </a:r>
            <a:r>
              <a:rPr lang="fi-FI" dirty="0"/>
              <a:t> </a:t>
            </a:r>
            <a:r>
              <a:rPr lang="fi-FI" dirty="0" err="1"/>
              <a:t>www.tem.fi</a:t>
            </a:r>
            <a:endParaRPr lang="fi-FI" dirty="0"/>
          </a:p>
        </p:txBody>
      </p:sp>
      <p:sp>
        <p:nvSpPr>
          <p:cNvPr id="6" name="Slide Number Placeholder 5"/>
          <p:cNvSpPr>
            <a:spLocks noGrp="1"/>
          </p:cNvSpPr>
          <p:nvPr>
            <p:ph type="sldNum" sz="quarter" idx="4"/>
          </p:nvPr>
        </p:nvSpPr>
        <p:spPr>
          <a:xfrm>
            <a:off x="7976157" y="6514953"/>
            <a:ext cx="538239" cy="206103"/>
          </a:xfrm>
          <a:prstGeom prst="rect">
            <a:avLst/>
          </a:prstGeom>
        </p:spPr>
        <p:txBody>
          <a:bodyPr vert="horz" lIns="91440" tIns="45720" rIns="91440" bIns="45720" rtlCol="0" anchor="ctr"/>
          <a:lstStyle>
            <a:lvl1pPr algn="r">
              <a:defRPr sz="900" b="1">
                <a:solidFill>
                  <a:schemeClr val="bg2"/>
                </a:solidFill>
              </a:defRPr>
            </a:lvl1pPr>
          </a:lstStyle>
          <a:p>
            <a:fld id="{3065C9E5-8AC3-DF4B-BA99-CB03B9370A98}" type="slidenum">
              <a:rPr lang="fi-FI" smtClean="0"/>
              <a:pPr/>
              <a:t>‹#›</a:t>
            </a:fld>
            <a:endParaRPr lang="fi-FI"/>
          </a:p>
        </p:txBody>
      </p:sp>
    </p:spTree>
    <p:extLst>
      <p:ext uri="{BB962C8B-B14F-4D97-AF65-F5344CB8AC3E}">
        <p14:creationId xmlns:p14="http://schemas.microsoft.com/office/powerpoint/2010/main" val="18736624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9" r:id="rId4"/>
    <p:sldLayoutId id="2147483677" r:id="rId5"/>
    <p:sldLayoutId id="2147483680" r:id="rId6"/>
  </p:sldLayoutIdLst>
  <p:hf hdr="0"/>
  <p:txStyles>
    <p:titleStyle>
      <a:lvl1pPr algn="l" defTabSz="685749" rtl="0" eaLnBrk="1" latinLnBrk="0" hangingPunct="1">
        <a:lnSpc>
          <a:spcPct val="90000"/>
        </a:lnSpc>
        <a:spcBef>
          <a:spcPct val="0"/>
        </a:spcBef>
        <a:buNone/>
        <a:defRPr sz="2700" b="1" kern="1200">
          <a:solidFill>
            <a:schemeClr val="tx2"/>
          </a:solidFill>
          <a:latin typeface="+mj-lt"/>
          <a:ea typeface="+mj-ea"/>
          <a:cs typeface="+mj-cs"/>
        </a:defRPr>
      </a:lvl1pPr>
    </p:titleStyle>
    <p:bodyStyle>
      <a:lvl1pPr marL="171438" indent="-171438" algn="l" defTabSz="685749" rtl="0" eaLnBrk="1" latinLnBrk="0" hangingPunct="1">
        <a:lnSpc>
          <a:spcPct val="90000"/>
        </a:lnSpc>
        <a:spcBef>
          <a:spcPts val="750"/>
        </a:spcBef>
        <a:buFont typeface="Arial"/>
        <a:buChar char="•"/>
        <a:defRPr sz="1650" b="1" kern="1200">
          <a:solidFill>
            <a:schemeClr val="tx1"/>
          </a:solidFill>
          <a:latin typeface="+mn-lt"/>
          <a:ea typeface="+mn-ea"/>
          <a:cs typeface="+mn-cs"/>
        </a:defRPr>
      </a:lvl1pPr>
      <a:lvl2pPr marL="51431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2pPr>
      <a:lvl3pPr marL="857186" indent="-171438" algn="l" defTabSz="685749" rtl="0" eaLnBrk="1" latinLnBrk="0" hangingPunct="1">
        <a:lnSpc>
          <a:spcPct val="90000"/>
        </a:lnSpc>
        <a:spcBef>
          <a:spcPts val="375"/>
        </a:spcBef>
        <a:buFont typeface="Arial"/>
        <a:buChar char="•"/>
        <a:defRPr sz="1200" kern="1200">
          <a:solidFill>
            <a:srgbClr val="505050"/>
          </a:solidFill>
          <a:latin typeface="+mn-lt"/>
          <a:ea typeface="+mn-ea"/>
          <a:cs typeface="+mn-cs"/>
        </a:defRPr>
      </a:lvl3pPr>
      <a:lvl4pPr marL="1200060" indent="-171438" algn="l" defTabSz="685749" rtl="0" eaLnBrk="1" latinLnBrk="0" hangingPunct="1">
        <a:lnSpc>
          <a:spcPct val="90000"/>
        </a:lnSpc>
        <a:spcBef>
          <a:spcPts val="375"/>
        </a:spcBef>
        <a:buFont typeface="Arial"/>
        <a:buChar char="•"/>
        <a:defRPr sz="1200" kern="1200">
          <a:solidFill>
            <a:srgbClr val="505050"/>
          </a:solidFill>
          <a:latin typeface="+mn-lt"/>
          <a:ea typeface="+mn-ea"/>
          <a:cs typeface="+mn-cs"/>
        </a:defRPr>
      </a:lvl4pPr>
      <a:lvl5pPr marL="1542935" indent="-171438" algn="l" defTabSz="685749" rtl="0" eaLnBrk="1" latinLnBrk="0" hangingPunct="1">
        <a:lnSpc>
          <a:spcPct val="90000"/>
        </a:lnSpc>
        <a:spcBef>
          <a:spcPts val="375"/>
        </a:spcBef>
        <a:buFont typeface="Arial"/>
        <a:buChar char="•"/>
        <a:defRPr sz="1200" kern="1200">
          <a:solidFill>
            <a:srgbClr val="505050"/>
          </a:solidFill>
          <a:latin typeface="+mn-lt"/>
          <a:ea typeface="+mn-ea"/>
          <a:cs typeface="+mn-cs"/>
        </a:defRPr>
      </a:lvl5pPr>
      <a:lvl6pPr marL="1885809"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76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hidden">
          <a:xfrm>
            <a:off x="0" y="6378000"/>
            <a:ext cx="9144000" cy="480000"/>
          </a:xfrm>
          <a:prstGeom prst="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dirty="0"/>
          </a:p>
        </p:txBody>
      </p:sp>
      <p:sp>
        <p:nvSpPr>
          <p:cNvPr id="2" name="Title Placeholder 1"/>
          <p:cNvSpPr>
            <a:spLocks noGrp="1"/>
          </p:cNvSpPr>
          <p:nvPr>
            <p:ph type="title"/>
          </p:nvPr>
        </p:nvSpPr>
        <p:spPr>
          <a:xfrm>
            <a:off x="628650" y="529949"/>
            <a:ext cx="7886700" cy="995915"/>
          </a:xfrm>
          <a:prstGeom prst="rect">
            <a:avLst/>
          </a:prstGeom>
        </p:spPr>
        <p:txBody>
          <a:bodyPr vert="horz" lIns="91440" tIns="45720" rIns="91440" bIns="45720" rtlCol="0" anchor="ctr">
            <a:normAutofit/>
          </a:bodyPr>
          <a:lstStyle/>
          <a:p>
            <a:r>
              <a:rPr lang="fi-FI"/>
              <a:t>Muokkaa perustyyl. napsautt.</a:t>
            </a:r>
            <a:endParaRPr lang="fi-FI" dirty="0"/>
          </a:p>
        </p:txBody>
      </p:sp>
      <p:sp>
        <p:nvSpPr>
          <p:cNvPr id="3" name="Text Placeholder 2"/>
          <p:cNvSpPr>
            <a:spLocks noGrp="1"/>
          </p:cNvSpPr>
          <p:nvPr>
            <p:ph type="body" idx="1"/>
          </p:nvPr>
        </p:nvSpPr>
        <p:spPr>
          <a:xfrm>
            <a:off x="628650" y="1525867"/>
            <a:ext cx="7886700" cy="4447369"/>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Date Placeholder 3"/>
          <p:cNvSpPr>
            <a:spLocks noGrp="1"/>
          </p:cNvSpPr>
          <p:nvPr>
            <p:ph type="dt" sz="half" idx="2"/>
          </p:nvPr>
        </p:nvSpPr>
        <p:spPr>
          <a:xfrm>
            <a:off x="7271455" y="6514953"/>
            <a:ext cx="703447" cy="206103"/>
          </a:xfrm>
          <a:prstGeom prst="rect">
            <a:avLst/>
          </a:prstGeom>
        </p:spPr>
        <p:txBody>
          <a:bodyPr vert="horz" lIns="91440" tIns="45720" rIns="91440" bIns="45720" rtlCol="0" anchor="ctr"/>
          <a:lstStyle>
            <a:lvl1pPr algn="r">
              <a:defRPr sz="800">
                <a:solidFill>
                  <a:schemeClr val="bg2"/>
                </a:solidFill>
              </a:defRPr>
            </a:lvl1pPr>
          </a:lstStyle>
          <a:p>
            <a:fld id="{BFB289C6-7421-BF4F-917B-438A4D039CDA}" type="datetime1">
              <a:rPr lang="fi-FI" smtClean="0"/>
              <a:pPr/>
              <a:t>8.9.2020</a:t>
            </a:fld>
            <a:endParaRPr lang="fi-FI" dirty="0"/>
          </a:p>
        </p:txBody>
      </p:sp>
      <p:sp>
        <p:nvSpPr>
          <p:cNvPr id="5" name="Footer Placeholder 4"/>
          <p:cNvSpPr>
            <a:spLocks noGrp="1"/>
          </p:cNvSpPr>
          <p:nvPr>
            <p:ph type="ftr" sz="quarter" idx="3"/>
          </p:nvPr>
        </p:nvSpPr>
        <p:spPr>
          <a:xfrm>
            <a:off x="628655" y="6514953"/>
            <a:ext cx="3080611" cy="206103"/>
          </a:xfrm>
          <a:prstGeom prst="rect">
            <a:avLst/>
          </a:prstGeom>
        </p:spPr>
        <p:txBody>
          <a:bodyPr vert="horz" lIns="91440" tIns="45720" rIns="91440" bIns="45720" rtlCol="0" anchor="ctr"/>
          <a:lstStyle>
            <a:lvl1pPr algn="l">
              <a:defRPr sz="800" b="0">
                <a:solidFill>
                  <a:schemeClr val="bg2"/>
                </a:solidFill>
              </a:defRPr>
            </a:lvl1pPr>
          </a:lstStyle>
          <a:p>
            <a:r>
              <a:rPr lang="fi-FI" dirty="0"/>
              <a:t>Työ- ja elinkeinoministeriö </a:t>
            </a:r>
            <a:r>
              <a:rPr lang="bg-BG" dirty="0"/>
              <a:t>•</a:t>
            </a:r>
            <a:r>
              <a:rPr lang="fi-FI" dirty="0"/>
              <a:t> </a:t>
            </a:r>
            <a:r>
              <a:rPr lang="fi-FI" dirty="0" err="1"/>
              <a:t>www.tem.fi</a:t>
            </a:r>
            <a:endParaRPr lang="fi-FI" dirty="0"/>
          </a:p>
        </p:txBody>
      </p:sp>
      <p:sp>
        <p:nvSpPr>
          <p:cNvPr id="6" name="Slide Number Placeholder 5"/>
          <p:cNvSpPr>
            <a:spLocks noGrp="1"/>
          </p:cNvSpPr>
          <p:nvPr>
            <p:ph type="sldNum" sz="quarter" idx="4"/>
          </p:nvPr>
        </p:nvSpPr>
        <p:spPr>
          <a:xfrm>
            <a:off x="7976157" y="6514953"/>
            <a:ext cx="538239" cy="206103"/>
          </a:xfrm>
          <a:prstGeom prst="rect">
            <a:avLst/>
          </a:prstGeom>
        </p:spPr>
        <p:txBody>
          <a:bodyPr vert="horz" lIns="91440" tIns="45720" rIns="91440" bIns="45720" rtlCol="0" anchor="ctr"/>
          <a:lstStyle>
            <a:lvl1pPr algn="r">
              <a:defRPr sz="900" b="1">
                <a:solidFill>
                  <a:schemeClr val="bg2"/>
                </a:solidFill>
              </a:defRPr>
            </a:lvl1pPr>
          </a:lstStyle>
          <a:p>
            <a:fld id="{3065C9E5-8AC3-DF4B-BA99-CB03B9370A98}" type="slidenum">
              <a:rPr lang="fi-FI" smtClean="0"/>
              <a:pPr/>
              <a:t>‹#›</a:t>
            </a:fld>
            <a:endParaRPr lang="fi-FI"/>
          </a:p>
        </p:txBody>
      </p:sp>
    </p:spTree>
    <p:extLst>
      <p:ext uri="{BB962C8B-B14F-4D97-AF65-F5344CB8AC3E}">
        <p14:creationId xmlns:p14="http://schemas.microsoft.com/office/powerpoint/2010/main" val="5425799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Lst>
  <p:hf hdr="0"/>
  <p:txStyles>
    <p:titleStyle>
      <a:lvl1pPr algn="l" defTabSz="685749" rtl="0" eaLnBrk="1" latinLnBrk="0" hangingPunct="1">
        <a:lnSpc>
          <a:spcPct val="90000"/>
        </a:lnSpc>
        <a:spcBef>
          <a:spcPct val="0"/>
        </a:spcBef>
        <a:buNone/>
        <a:defRPr sz="2700" b="1" kern="1200">
          <a:solidFill>
            <a:schemeClr val="tx2"/>
          </a:solidFill>
          <a:latin typeface="+mj-lt"/>
          <a:ea typeface="+mj-ea"/>
          <a:cs typeface="+mj-cs"/>
        </a:defRPr>
      </a:lvl1pPr>
    </p:titleStyle>
    <p:bodyStyle>
      <a:lvl1pPr marL="171438" indent="-171438" algn="l" defTabSz="685749" rtl="0" eaLnBrk="1" latinLnBrk="0" hangingPunct="1">
        <a:lnSpc>
          <a:spcPct val="90000"/>
        </a:lnSpc>
        <a:spcBef>
          <a:spcPts val="750"/>
        </a:spcBef>
        <a:buFont typeface="Arial"/>
        <a:buChar char="•"/>
        <a:defRPr sz="1650" b="1" kern="1200">
          <a:solidFill>
            <a:schemeClr val="tx1"/>
          </a:solidFill>
          <a:latin typeface="+mn-lt"/>
          <a:ea typeface="+mn-ea"/>
          <a:cs typeface="+mn-cs"/>
        </a:defRPr>
      </a:lvl1pPr>
      <a:lvl2pPr marL="51431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2pPr>
      <a:lvl3pPr marL="857186" indent="-171438" algn="l" defTabSz="685749" rtl="0" eaLnBrk="1" latinLnBrk="0" hangingPunct="1">
        <a:lnSpc>
          <a:spcPct val="90000"/>
        </a:lnSpc>
        <a:spcBef>
          <a:spcPts val="375"/>
        </a:spcBef>
        <a:buFont typeface="Arial"/>
        <a:buChar char="•"/>
        <a:defRPr sz="1200" kern="1200">
          <a:solidFill>
            <a:srgbClr val="505050"/>
          </a:solidFill>
          <a:latin typeface="+mn-lt"/>
          <a:ea typeface="+mn-ea"/>
          <a:cs typeface="+mn-cs"/>
        </a:defRPr>
      </a:lvl3pPr>
      <a:lvl4pPr marL="1200060" indent="-171438" algn="l" defTabSz="685749" rtl="0" eaLnBrk="1" latinLnBrk="0" hangingPunct="1">
        <a:lnSpc>
          <a:spcPct val="90000"/>
        </a:lnSpc>
        <a:spcBef>
          <a:spcPts val="375"/>
        </a:spcBef>
        <a:buFont typeface="Arial"/>
        <a:buChar char="•"/>
        <a:defRPr sz="1200" kern="1200">
          <a:solidFill>
            <a:srgbClr val="505050"/>
          </a:solidFill>
          <a:latin typeface="+mn-lt"/>
          <a:ea typeface="+mn-ea"/>
          <a:cs typeface="+mn-cs"/>
        </a:defRPr>
      </a:lvl4pPr>
      <a:lvl5pPr marL="1542935" indent="-171438" algn="l" defTabSz="685749" rtl="0" eaLnBrk="1" latinLnBrk="0" hangingPunct="1">
        <a:lnSpc>
          <a:spcPct val="90000"/>
        </a:lnSpc>
        <a:spcBef>
          <a:spcPts val="375"/>
        </a:spcBef>
        <a:buFont typeface="Arial"/>
        <a:buChar char="•"/>
        <a:defRPr sz="1200" kern="1200">
          <a:solidFill>
            <a:srgbClr val="505050"/>
          </a:solidFill>
          <a:latin typeface="+mn-lt"/>
          <a:ea typeface="+mn-ea"/>
          <a:cs typeface="+mn-cs"/>
        </a:defRPr>
      </a:lvl5pPr>
      <a:lvl6pPr marL="1885809"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763">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hyperlink" Target="http://julkaisut.valtioneuvosto.fi/bitstream/handle/10024/162299/OKM_2020_20.pdf?sequence=1&amp;isAllowed=y"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550" y="2321966"/>
            <a:ext cx="8484041" cy="1243776"/>
          </a:xfrm>
        </p:spPr>
        <p:txBody>
          <a:bodyPr>
            <a:noAutofit/>
          </a:bodyPr>
          <a:lstStyle/>
          <a:p>
            <a:r>
              <a:rPr lang="fi-FI" sz="3200" dirty="0"/>
              <a:t>Yhteenveto ja näkymiä tulevaan</a:t>
            </a:r>
            <a:br>
              <a:rPr lang="fi-FI" sz="3200" dirty="0"/>
            </a:br>
            <a:r>
              <a:rPr lang="fi-FI" sz="3200" dirty="0"/>
              <a:t> </a:t>
            </a:r>
          </a:p>
        </p:txBody>
      </p:sp>
      <p:sp>
        <p:nvSpPr>
          <p:cNvPr id="4" name="Suorakulmio 3"/>
          <p:cNvSpPr/>
          <p:nvPr/>
        </p:nvSpPr>
        <p:spPr>
          <a:xfrm>
            <a:off x="1470991" y="3897771"/>
            <a:ext cx="6217920" cy="830997"/>
          </a:xfrm>
          <a:prstGeom prst="rect">
            <a:avLst/>
          </a:prstGeom>
        </p:spPr>
        <p:txBody>
          <a:bodyPr wrap="square">
            <a:spAutoFit/>
          </a:bodyPr>
          <a:lstStyle/>
          <a:p>
            <a:pPr algn="ctr"/>
            <a:endParaRPr lang="fi-FI" sz="2000" b="1" dirty="0">
              <a:solidFill>
                <a:schemeClr val="bg1"/>
              </a:solidFill>
            </a:endParaRPr>
          </a:p>
          <a:p>
            <a:pPr algn="ctr"/>
            <a:r>
              <a:rPr lang="fi-FI" sz="1400" b="1" dirty="0">
                <a:solidFill>
                  <a:schemeClr val="bg1"/>
                </a:solidFill>
              </a:rPr>
              <a:t>teollisuusneuvos Tapani Mattila</a:t>
            </a:r>
          </a:p>
          <a:p>
            <a:pPr algn="ctr"/>
            <a:endParaRPr lang="fi-FI" sz="1400" b="1" dirty="0">
              <a:solidFill>
                <a:schemeClr val="bg1"/>
              </a:solidFill>
            </a:endParaRPr>
          </a:p>
        </p:txBody>
      </p:sp>
      <p:sp>
        <p:nvSpPr>
          <p:cNvPr id="3" name="Tekstiruutu 2"/>
          <p:cNvSpPr txBox="1"/>
          <p:nvPr/>
        </p:nvSpPr>
        <p:spPr>
          <a:xfrm>
            <a:off x="948192" y="735077"/>
            <a:ext cx="7060759" cy="646331"/>
          </a:xfrm>
          <a:prstGeom prst="rect">
            <a:avLst/>
          </a:prstGeom>
          <a:noFill/>
        </p:spPr>
        <p:txBody>
          <a:bodyPr wrap="square" rtlCol="0">
            <a:spAutoFit/>
          </a:bodyPr>
          <a:lstStyle/>
          <a:p>
            <a:pPr algn="ctr"/>
            <a:r>
              <a:rPr lang="fi-FI" sz="1800" b="1" dirty="0">
                <a:solidFill>
                  <a:schemeClr val="bg1"/>
                </a:solidFill>
              </a:rPr>
              <a:t>Kansallinen alue-ennakointiseminaari </a:t>
            </a:r>
            <a:br>
              <a:rPr lang="fi-FI" sz="1800" b="1" dirty="0">
                <a:solidFill>
                  <a:schemeClr val="bg1"/>
                </a:solidFill>
              </a:rPr>
            </a:br>
            <a:r>
              <a:rPr lang="fi-FI" sz="1800" b="1" dirty="0">
                <a:solidFill>
                  <a:schemeClr val="bg1"/>
                </a:solidFill>
              </a:rPr>
              <a:t>3.9.2020</a:t>
            </a:r>
          </a:p>
        </p:txBody>
      </p:sp>
    </p:spTree>
    <p:extLst>
      <p:ext uri="{BB962C8B-B14F-4D97-AF65-F5344CB8AC3E}">
        <p14:creationId xmlns:p14="http://schemas.microsoft.com/office/powerpoint/2010/main" val="2332723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Pyöristetty kuvatekstisuorakulmio 51"/>
          <p:cNvSpPr/>
          <p:nvPr/>
        </p:nvSpPr>
        <p:spPr>
          <a:xfrm rot="5400000" flipH="1">
            <a:off x="6641680" y="1739268"/>
            <a:ext cx="625402" cy="1560009"/>
          </a:xfrm>
          <a:prstGeom prst="wedgeRoundRect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4" name="Footer Placeholder 3"/>
          <p:cNvSpPr>
            <a:spLocks noGrp="1"/>
          </p:cNvSpPr>
          <p:nvPr>
            <p:ph type="ftr" sz="quarter" idx="11"/>
          </p:nvPr>
        </p:nvSpPr>
        <p:spPr/>
        <p:txBody>
          <a:bodyPr/>
          <a:lstStyle/>
          <a:p>
            <a:r>
              <a:rPr lang="fi-FI"/>
              <a:t>Työ- ja elinkeinoministeriö </a:t>
            </a:r>
            <a:r>
              <a:rPr lang="bg-BG"/>
              <a:t>•</a:t>
            </a:r>
            <a:r>
              <a:rPr lang="fi-FI"/>
              <a:t> www.tem.fi</a:t>
            </a:r>
            <a:endParaRPr lang="fi-FI" dirty="0"/>
          </a:p>
        </p:txBody>
      </p:sp>
      <p:sp>
        <p:nvSpPr>
          <p:cNvPr id="5" name="Slide Number Placeholder 4"/>
          <p:cNvSpPr>
            <a:spLocks noGrp="1"/>
          </p:cNvSpPr>
          <p:nvPr>
            <p:ph type="sldNum" sz="quarter" idx="12"/>
          </p:nvPr>
        </p:nvSpPr>
        <p:spPr/>
        <p:txBody>
          <a:bodyPr/>
          <a:lstStyle/>
          <a:p>
            <a:fld id="{3065C9E5-8AC3-DF4B-BA99-CB03B9370A98}" type="slidenum">
              <a:rPr lang="fi-FI" smtClean="0"/>
              <a:pPr/>
              <a:t>2</a:t>
            </a:fld>
            <a:endParaRPr lang="fi-FI"/>
          </a:p>
        </p:txBody>
      </p:sp>
      <p:sp>
        <p:nvSpPr>
          <p:cNvPr id="11" name="TextBox 10"/>
          <p:cNvSpPr txBox="1"/>
          <p:nvPr/>
        </p:nvSpPr>
        <p:spPr>
          <a:xfrm>
            <a:off x="2971801" y="-499533"/>
            <a:ext cx="184731" cy="300082"/>
          </a:xfrm>
          <a:prstGeom prst="rect">
            <a:avLst/>
          </a:prstGeom>
          <a:noFill/>
        </p:spPr>
        <p:txBody>
          <a:bodyPr wrap="none" rtlCol="0">
            <a:spAutoFit/>
          </a:bodyPr>
          <a:lstStyle/>
          <a:p>
            <a:endParaRPr lang="fi-FI" dirty="0"/>
          </a:p>
        </p:txBody>
      </p:sp>
      <p:sp>
        <p:nvSpPr>
          <p:cNvPr id="12" name="TextBox 11"/>
          <p:cNvSpPr txBox="1"/>
          <p:nvPr/>
        </p:nvSpPr>
        <p:spPr>
          <a:xfrm>
            <a:off x="5181601" y="-508000"/>
            <a:ext cx="184731" cy="300082"/>
          </a:xfrm>
          <a:prstGeom prst="rect">
            <a:avLst/>
          </a:prstGeom>
          <a:noFill/>
        </p:spPr>
        <p:txBody>
          <a:bodyPr wrap="none" rtlCol="0">
            <a:spAutoFit/>
          </a:bodyPr>
          <a:lstStyle/>
          <a:p>
            <a:endParaRPr lang="fi-FI" dirty="0"/>
          </a:p>
        </p:txBody>
      </p:sp>
      <p:sp>
        <p:nvSpPr>
          <p:cNvPr id="3" name="Date Placeholder 2"/>
          <p:cNvSpPr>
            <a:spLocks noGrp="1"/>
          </p:cNvSpPr>
          <p:nvPr>
            <p:ph type="dt" sz="half" idx="10"/>
          </p:nvPr>
        </p:nvSpPr>
        <p:spPr/>
        <p:txBody>
          <a:bodyPr/>
          <a:lstStyle/>
          <a:p>
            <a:fld id="{A4F4B92A-90F3-9D47-A60C-D4C03AE601D0}" type="datetime1">
              <a:rPr lang="fi-FI" smtClean="0"/>
              <a:pPr/>
              <a:t>8.9.2020</a:t>
            </a:fld>
            <a:endParaRPr lang="fi-FI" dirty="0"/>
          </a:p>
        </p:txBody>
      </p:sp>
      <p:sp>
        <p:nvSpPr>
          <p:cNvPr id="38" name="Pyöristetty kuvatekstisuorakulmio 37"/>
          <p:cNvSpPr/>
          <p:nvPr/>
        </p:nvSpPr>
        <p:spPr>
          <a:xfrm rot="10800000" flipH="1">
            <a:off x="3064166" y="3923507"/>
            <a:ext cx="2448868" cy="1245035"/>
          </a:xfrm>
          <a:prstGeom prst="wedgeRoundRectCallou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39" name="Pyöristetty kuvatekstisuorakulmio 38"/>
          <p:cNvSpPr/>
          <p:nvPr/>
        </p:nvSpPr>
        <p:spPr>
          <a:xfrm rot="10800000">
            <a:off x="619594" y="3923509"/>
            <a:ext cx="2352207" cy="1236567"/>
          </a:xfrm>
          <a:prstGeom prst="wedgeRoundRectCallou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40" name="Pyöristetty suorakulmio 39"/>
          <p:cNvSpPr/>
          <p:nvPr/>
        </p:nvSpPr>
        <p:spPr>
          <a:xfrm>
            <a:off x="628650" y="1046903"/>
            <a:ext cx="4884384" cy="2513058"/>
          </a:xfrm>
          <a:prstGeom prst="round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3200" b="1" dirty="0">
                <a:solidFill>
                  <a:schemeClr val="accent3">
                    <a:lumMod val="50000"/>
                  </a:schemeClr>
                </a:solidFill>
              </a:rPr>
              <a:t>Alueellinen kehitys </a:t>
            </a:r>
          </a:p>
          <a:p>
            <a:pPr algn="ctr"/>
            <a:r>
              <a:rPr lang="fi-FI" sz="3200" b="1" dirty="0">
                <a:solidFill>
                  <a:schemeClr val="accent3">
                    <a:lumMod val="50000"/>
                  </a:schemeClr>
                </a:solidFill>
              </a:rPr>
              <a:t>on pitkän aikavälin trendi, johon vaikuttaa monet eri tekijät</a:t>
            </a:r>
          </a:p>
        </p:txBody>
      </p:sp>
      <p:sp>
        <p:nvSpPr>
          <p:cNvPr id="41" name="Tekstiruutu 40"/>
          <p:cNvSpPr txBox="1"/>
          <p:nvPr/>
        </p:nvSpPr>
        <p:spPr>
          <a:xfrm>
            <a:off x="3320540" y="4095943"/>
            <a:ext cx="1740810" cy="830997"/>
          </a:xfrm>
          <a:prstGeom prst="rect">
            <a:avLst/>
          </a:prstGeom>
          <a:noFill/>
        </p:spPr>
        <p:txBody>
          <a:bodyPr wrap="square" rtlCol="0">
            <a:spAutoFit/>
          </a:bodyPr>
          <a:lstStyle/>
          <a:p>
            <a:pPr algn="ctr"/>
            <a:r>
              <a:rPr lang="fi-FI" sz="2400" b="1" dirty="0">
                <a:solidFill>
                  <a:schemeClr val="bg1"/>
                </a:solidFill>
              </a:rPr>
              <a:t>Alue-</a:t>
            </a:r>
          </a:p>
          <a:p>
            <a:pPr algn="ctr"/>
            <a:r>
              <a:rPr lang="fi-FI" sz="2400" b="1" dirty="0">
                <a:solidFill>
                  <a:schemeClr val="bg1"/>
                </a:solidFill>
              </a:rPr>
              <a:t>politiikka</a:t>
            </a:r>
          </a:p>
        </p:txBody>
      </p:sp>
      <p:sp>
        <p:nvSpPr>
          <p:cNvPr id="42" name="Tekstiruutu 41"/>
          <p:cNvSpPr txBox="1"/>
          <p:nvPr/>
        </p:nvSpPr>
        <p:spPr>
          <a:xfrm>
            <a:off x="634445" y="4102763"/>
            <a:ext cx="2238037" cy="830997"/>
          </a:xfrm>
          <a:prstGeom prst="rect">
            <a:avLst/>
          </a:prstGeom>
          <a:noFill/>
        </p:spPr>
        <p:txBody>
          <a:bodyPr wrap="square" rtlCol="0">
            <a:spAutoFit/>
          </a:bodyPr>
          <a:lstStyle/>
          <a:p>
            <a:pPr algn="ctr"/>
            <a:r>
              <a:rPr lang="fi-FI" sz="2400" b="1" dirty="0">
                <a:solidFill>
                  <a:schemeClr val="bg1"/>
                </a:solidFill>
              </a:rPr>
              <a:t>Alue-</a:t>
            </a:r>
          </a:p>
          <a:p>
            <a:pPr algn="ctr"/>
            <a:r>
              <a:rPr lang="fi-FI" sz="2400" b="1" dirty="0">
                <a:solidFill>
                  <a:schemeClr val="bg1"/>
                </a:solidFill>
              </a:rPr>
              <a:t>kehittäminen</a:t>
            </a:r>
          </a:p>
        </p:txBody>
      </p:sp>
      <p:sp>
        <p:nvSpPr>
          <p:cNvPr id="43" name="Pyöristetty kuvatekstisuorakulmio 42"/>
          <p:cNvSpPr/>
          <p:nvPr/>
        </p:nvSpPr>
        <p:spPr>
          <a:xfrm rot="5400000" flipH="1">
            <a:off x="6715155" y="432822"/>
            <a:ext cx="478453" cy="1560009"/>
          </a:xfrm>
          <a:prstGeom prst="wedgeRoundRect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46" name="Tekstiruutu 45"/>
          <p:cNvSpPr txBox="1"/>
          <p:nvPr/>
        </p:nvSpPr>
        <p:spPr>
          <a:xfrm>
            <a:off x="6174377" y="1046903"/>
            <a:ext cx="1463041" cy="369332"/>
          </a:xfrm>
          <a:prstGeom prst="rect">
            <a:avLst/>
          </a:prstGeom>
          <a:noFill/>
        </p:spPr>
        <p:txBody>
          <a:bodyPr wrap="square" rtlCol="0">
            <a:spAutoFit/>
          </a:bodyPr>
          <a:lstStyle/>
          <a:p>
            <a:r>
              <a:rPr lang="fi-FI" sz="1800" b="1" dirty="0">
                <a:solidFill>
                  <a:schemeClr val="bg1"/>
                </a:solidFill>
              </a:rPr>
              <a:t>Suhdanteet</a:t>
            </a:r>
          </a:p>
        </p:txBody>
      </p:sp>
      <p:sp>
        <p:nvSpPr>
          <p:cNvPr id="47" name="Tekstiruutu 46"/>
          <p:cNvSpPr txBox="1"/>
          <p:nvPr/>
        </p:nvSpPr>
        <p:spPr>
          <a:xfrm>
            <a:off x="6219563" y="2185643"/>
            <a:ext cx="1432167" cy="646331"/>
          </a:xfrm>
          <a:prstGeom prst="rect">
            <a:avLst/>
          </a:prstGeom>
          <a:noFill/>
        </p:spPr>
        <p:txBody>
          <a:bodyPr wrap="square" rtlCol="0">
            <a:spAutoFit/>
          </a:bodyPr>
          <a:lstStyle/>
          <a:p>
            <a:r>
              <a:rPr lang="fi-FI" sz="1800" b="1" dirty="0">
                <a:solidFill>
                  <a:schemeClr val="bg1"/>
                </a:solidFill>
              </a:rPr>
              <a:t>Väestö-muutokset</a:t>
            </a:r>
          </a:p>
        </p:txBody>
      </p:sp>
      <p:sp>
        <p:nvSpPr>
          <p:cNvPr id="51" name="Pyöristetty kuvatekstisuorakulmio 50"/>
          <p:cNvSpPr/>
          <p:nvPr/>
        </p:nvSpPr>
        <p:spPr>
          <a:xfrm rot="5400000" flipH="1">
            <a:off x="6625399" y="1058529"/>
            <a:ext cx="629475" cy="1560009"/>
          </a:xfrm>
          <a:prstGeom prst="wedgeRoundRect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53" name="Pyöristetty kuvatekstisuorakulmio 52"/>
          <p:cNvSpPr/>
          <p:nvPr/>
        </p:nvSpPr>
        <p:spPr>
          <a:xfrm rot="5400000" flipH="1">
            <a:off x="6631397" y="2442857"/>
            <a:ext cx="617484" cy="1560009"/>
          </a:xfrm>
          <a:prstGeom prst="wedgeRoundRectCallout">
            <a:avLst/>
          </a:prstGeom>
          <a:solidFill>
            <a:schemeClr val="accent6">
              <a:lumMod val="75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50" name="Tekstiruutu 49"/>
          <p:cNvSpPr txBox="1"/>
          <p:nvPr/>
        </p:nvSpPr>
        <p:spPr>
          <a:xfrm>
            <a:off x="6218673" y="2885273"/>
            <a:ext cx="1442933" cy="646331"/>
          </a:xfrm>
          <a:prstGeom prst="rect">
            <a:avLst/>
          </a:prstGeom>
          <a:noFill/>
          <a:ln>
            <a:noFill/>
          </a:ln>
        </p:spPr>
        <p:txBody>
          <a:bodyPr wrap="square" rtlCol="0">
            <a:spAutoFit/>
          </a:bodyPr>
          <a:lstStyle/>
          <a:p>
            <a:r>
              <a:rPr lang="fi-FI" sz="1800" b="1" dirty="0" err="1">
                <a:solidFill>
                  <a:schemeClr val="bg1"/>
                </a:solidFill>
              </a:rPr>
              <a:t>Satunnais</a:t>
            </a:r>
            <a:r>
              <a:rPr lang="fi-FI" sz="1800" b="1" dirty="0">
                <a:solidFill>
                  <a:schemeClr val="bg1"/>
                </a:solidFill>
              </a:rPr>
              <a:t>-</a:t>
            </a:r>
          </a:p>
          <a:p>
            <a:r>
              <a:rPr lang="fi-FI" sz="1800" b="1" dirty="0">
                <a:solidFill>
                  <a:schemeClr val="bg1"/>
                </a:solidFill>
              </a:rPr>
              <a:t>tekijät</a:t>
            </a:r>
          </a:p>
        </p:txBody>
      </p:sp>
      <p:sp>
        <p:nvSpPr>
          <p:cNvPr id="54" name="Tekstiruutu 53"/>
          <p:cNvSpPr txBox="1"/>
          <p:nvPr/>
        </p:nvSpPr>
        <p:spPr>
          <a:xfrm>
            <a:off x="6188689" y="1506941"/>
            <a:ext cx="1463041" cy="646331"/>
          </a:xfrm>
          <a:prstGeom prst="rect">
            <a:avLst/>
          </a:prstGeom>
          <a:noFill/>
        </p:spPr>
        <p:txBody>
          <a:bodyPr wrap="square" rtlCol="0">
            <a:spAutoFit/>
          </a:bodyPr>
          <a:lstStyle/>
          <a:p>
            <a:r>
              <a:rPr lang="fi-FI" sz="1800" b="1" dirty="0">
                <a:solidFill>
                  <a:schemeClr val="bg1"/>
                </a:solidFill>
              </a:rPr>
              <a:t>Rakenne-</a:t>
            </a:r>
          </a:p>
          <a:p>
            <a:r>
              <a:rPr lang="fi-FI" sz="1800" b="1" dirty="0">
                <a:solidFill>
                  <a:schemeClr val="bg1"/>
                </a:solidFill>
              </a:rPr>
              <a:t>muutokset</a:t>
            </a:r>
          </a:p>
        </p:txBody>
      </p:sp>
    </p:spTree>
    <p:extLst>
      <p:ext uri="{BB962C8B-B14F-4D97-AF65-F5344CB8AC3E}">
        <p14:creationId xmlns:p14="http://schemas.microsoft.com/office/powerpoint/2010/main" val="1065841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GB" dirty="0" err="1"/>
              <a:t>Alueiden</a:t>
            </a:r>
            <a:r>
              <a:rPr lang="en-GB" dirty="0"/>
              <a:t> </a:t>
            </a:r>
            <a:r>
              <a:rPr lang="en-GB" dirty="0" err="1"/>
              <a:t>kehityksen</a:t>
            </a:r>
            <a:r>
              <a:rPr lang="en-GB" dirty="0"/>
              <a:t> </a:t>
            </a:r>
            <a:r>
              <a:rPr lang="en-GB" dirty="0" err="1"/>
              <a:t>tilannekuva</a:t>
            </a:r>
            <a:endParaRPr lang="en-GB" dirty="0"/>
          </a:p>
        </p:txBody>
      </p:sp>
      <p:sp>
        <p:nvSpPr>
          <p:cNvPr id="3" name="Sisällön paikkamerkki 2"/>
          <p:cNvSpPr>
            <a:spLocks noGrp="1"/>
          </p:cNvSpPr>
          <p:nvPr>
            <p:ph idx="1"/>
          </p:nvPr>
        </p:nvSpPr>
        <p:spPr>
          <a:xfrm>
            <a:off x="628655" y="1663519"/>
            <a:ext cx="7748434" cy="4180690"/>
          </a:xfrm>
        </p:spPr>
        <p:txBody>
          <a:bodyPr>
            <a:normAutofit fontScale="92500" lnSpcReduction="20000"/>
          </a:bodyPr>
          <a:lstStyle/>
          <a:p>
            <a:pPr lvl="0"/>
            <a:r>
              <a:rPr lang="fi-FI" sz="1900" dirty="0"/>
              <a:t>Alueiden kehittämisen vaikuttavuuden parantamiseksi on tarpeen panostaa tiedolla johtamiseen. Tämä pitää sisällään tutkimustiedon hyödyntämisen ja faktoihin ja ajantasaiseen tietoon perustuvan päätöksenteon kuin myös ennakoinnin </a:t>
            </a:r>
          </a:p>
          <a:p>
            <a:pPr lvl="0"/>
            <a:endParaRPr lang="fi-FI" sz="1900" dirty="0"/>
          </a:p>
          <a:p>
            <a:pPr lvl="0"/>
            <a:r>
              <a:rPr lang="fi-FI" sz="1900" dirty="0"/>
              <a:t>Parhaillaan valmistaudumme valtion ja maakuntien välisiin aluekehittämisen keskusteluihin. Keskusteluja varten laaditaan tilannekuvaa alueiden kehityksestä </a:t>
            </a:r>
          </a:p>
          <a:p>
            <a:pPr lvl="0"/>
            <a:endParaRPr lang="fi-FI" sz="1900" dirty="0"/>
          </a:p>
          <a:p>
            <a:pPr lvl="0"/>
            <a:r>
              <a:rPr lang="fi-FI" sz="1900" dirty="0"/>
              <a:t>Pohjana ovat tilastoaineistot, mutta varsinainen pihvi on alueiden asiantuntijoiden laatima analyysi tilanteesta. Tavoitteena on kehittää tätä tilannekuvatyötä palvelemaan sekä alueiden että eri hallinnonalojen työtä</a:t>
            </a:r>
          </a:p>
          <a:p>
            <a:pPr lvl="0"/>
            <a:endParaRPr lang="fi-FI" sz="1900" dirty="0"/>
          </a:p>
          <a:p>
            <a:pPr lvl="0"/>
            <a:r>
              <a:rPr lang="fi-FI" sz="1900" dirty="0"/>
              <a:t>TEM on tällä viikolla avannut aluetietoa sisältävät tietopalvelut www.tutkihallintoa.fi –sivustolla   </a:t>
            </a:r>
          </a:p>
          <a:p>
            <a:pPr marL="0" lvl="0" indent="0">
              <a:buNone/>
            </a:pPr>
            <a:endParaRPr lang="fi-FI" dirty="0"/>
          </a:p>
        </p:txBody>
      </p:sp>
      <p:sp>
        <p:nvSpPr>
          <p:cNvPr id="4" name="Päivämäärän paikkamerkki 3"/>
          <p:cNvSpPr>
            <a:spLocks noGrp="1"/>
          </p:cNvSpPr>
          <p:nvPr>
            <p:ph type="dt" sz="half"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26839AD-8404-F14E-AD85-8BA1B1271A32}" type="datetime1">
              <a:rPr kumimoji="0" lang="fi-FI" sz="800" b="0" i="0" u="none" strike="noStrike" kern="1200" cap="none" spc="0" normalizeH="0" baseline="0" noProof="0" smtClean="0">
                <a:ln>
                  <a:noFill/>
                </a:ln>
                <a:solidFill>
                  <a:srgbClr val="D5B37A"/>
                </a:solidFill>
                <a:effectLst/>
                <a:uLnTx/>
                <a:uFillTx/>
                <a:latin typeface="Arial"/>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8.9.2020</a:t>
            </a:fld>
            <a:endParaRPr kumimoji="0" lang="fi-FI" sz="800" b="0" i="0" u="none" strike="noStrike" kern="1200" cap="none" spc="0" normalizeH="0" baseline="0" noProof="0" dirty="0">
              <a:ln>
                <a:noFill/>
              </a:ln>
              <a:solidFill>
                <a:srgbClr val="D5B37A"/>
              </a:solidFill>
              <a:effectLst/>
              <a:uLnTx/>
              <a:uFillTx/>
              <a:latin typeface="Arial"/>
              <a:ea typeface="+mn-ea"/>
              <a:cs typeface="+mn-cs"/>
            </a:endParaRPr>
          </a:p>
        </p:txBody>
      </p:sp>
      <p:sp>
        <p:nvSpPr>
          <p:cNvPr id="5" name="Alatunnisteen paikkamerkki 4"/>
          <p:cNvSpPr>
            <a:spLocks noGrp="1"/>
          </p:cNvSpPr>
          <p:nvPr>
            <p:ph type="ftr" sz="quarter" idx="1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a:ln>
                  <a:noFill/>
                </a:ln>
                <a:solidFill>
                  <a:srgbClr val="D5B37A"/>
                </a:solidFill>
                <a:effectLst/>
                <a:uLnTx/>
                <a:uFillTx/>
                <a:latin typeface="Arial"/>
                <a:ea typeface="+mn-ea"/>
                <a:cs typeface="+mn-cs"/>
              </a:rPr>
              <a:t>Työ- ja elinkeinoministeriö </a:t>
            </a:r>
            <a:r>
              <a:rPr kumimoji="0" lang="bg-BG" sz="800" b="0" i="0" u="none" strike="noStrike" kern="1200" cap="none" spc="0" normalizeH="0" baseline="0" noProof="0">
                <a:ln>
                  <a:noFill/>
                </a:ln>
                <a:solidFill>
                  <a:srgbClr val="D5B37A"/>
                </a:solidFill>
                <a:effectLst/>
                <a:uLnTx/>
                <a:uFillTx/>
                <a:latin typeface="Arial"/>
                <a:ea typeface="+mn-ea"/>
                <a:cs typeface="+mn-cs"/>
              </a:rPr>
              <a:t>•</a:t>
            </a:r>
            <a:r>
              <a:rPr kumimoji="0" lang="fi-FI" sz="800" b="0" i="0" u="none" strike="noStrike" kern="1200" cap="none" spc="0" normalizeH="0" baseline="0" noProof="0">
                <a:ln>
                  <a:noFill/>
                </a:ln>
                <a:solidFill>
                  <a:srgbClr val="D5B37A"/>
                </a:solidFill>
                <a:effectLst/>
                <a:uLnTx/>
                <a:uFillTx/>
                <a:latin typeface="Arial"/>
                <a:ea typeface="+mn-ea"/>
                <a:cs typeface="+mn-cs"/>
              </a:rPr>
              <a:t> www.tem.fi</a:t>
            </a:r>
            <a:endParaRPr kumimoji="0" lang="fi-FI" sz="800" b="0" i="0" u="none" strike="noStrike" kern="1200" cap="none" spc="0" normalizeH="0" baseline="0" noProof="0" dirty="0">
              <a:ln>
                <a:noFill/>
              </a:ln>
              <a:solidFill>
                <a:srgbClr val="D5B37A"/>
              </a:solidFill>
              <a:effectLst/>
              <a:uLnTx/>
              <a:uFillTx/>
              <a:latin typeface="Arial"/>
              <a:ea typeface="+mn-ea"/>
              <a:cs typeface="+mn-cs"/>
            </a:endParaRPr>
          </a:p>
        </p:txBody>
      </p:sp>
      <p:sp>
        <p:nvSpPr>
          <p:cNvPr id="6" name="Dian numeron paikkamerkki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3065C9E5-8AC3-DF4B-BA99-CB03B9370A98}" type="slidenum">
              <a:rPr kumimoji="0" lang="fi-FI" sz="900" b="1" i="0" u="none" strike="noStrike" kern="1200" cap="none" spc="0" normalizeH="0" baseline="0" noProof="0" smtClean="0">
                <a:ln>
                  <a:noFill/>
                </a:ln>
                <a:solidFill>
                  <a:srgbClr val="D5B37A"/>
                </a:solidFill>
                <a:effectLst/>
                <a:uLnTx/>
                <a:uFillTx/>
                <a:latin typeface="Arial"/>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3</a:t>
            </a:fld>
            <a:endParaRPr kumimoji="0" lang="fi-FI" sz="900" b="1" i="0" u="none" strike="noStrike" kern="1200" cap="none" spc="0" normalizeH="0" baseline="0" noProof="0">
              <a:ln>
                <a:noFill/>
              </a:ln>
              <a:solidFill>
                <a:srgbClr val="D5B37A"/>
              </a:solidFill>
              <a:effectLst/>
              <a:uLnTx/>
              <a:uFillTx/>
              <a:latin typeface="Arial"/>
              <a:ea typeface="+mn-ea"/>
              <a:cs typeface="+mn-cs"/>
            </a:endParaRPr>
          </a:p>
        </p:txBody>
      </p:sp>
    </p:spTree>
    <p:extLst>
      <p:ext uri="{BB962C8B-B14F-4D97-AF65-F5344CB8AC3E}">
        <p14:creationId xmlns:p14="http://schemas.microsoft.com/office/powerpoint/2010/main" val="1802608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Tulevaisuustieto käyttöön</a:t>
            </a:r>
          </a:p>
        </p:txBody>
      </p:sp>
      <p:sp>
        <p:nvSpPr>
          <p:cNvPr id="3" name="Sisällön paikkamerkki 2"/>
          <p:cNvSpPr>
            <a:spLocks noGrp="1"/>
          </p:cNvSpPr>
          <p:nvPr>
            <p:ph idx="1"/>
          </p:nvPr>
        </p:nvSpPr>
        <p:spPr/>
        <p:txBody>
          <a:bodyPr/>
          <a:lstStyle/>
          <a:p>
            <a:r>
              <a:rPr lang="fi-FI" sz="2000" dirty="0"/>
              <a:t>Ennakoinnin yhteydessä on jo pitkään puhuttu siitä, että tiedon tuottaminen ei riitä vaan oleellista on sen hyödyntäminen ja kytkeminen osaksi strategia- ja päätöksentekoprosesseja </a:t>
            </a:r>
          </a:p>
          <a:p>
            <a:r>
              <a:rPr lang="fi-FI" sz="2000" dirty="0"/>
              <a:t>Tässä on viime vuosina mielestäni edistytty, alueilla hyvänä esimerkkinä tästä on mm. maakuntaohjelmien valmistelun yhteydessä tehtävä tulevaisuustyö</a:t>
            </a:r>
          </a:p>
          <a:p>
            <a:r>
              <a:rPr lang="fi-FI" sz="2000" dirty="0"/>
              <a:t>Käsillä oleva koronaepidemia on osoittanut ennakoinnin merkityksen. Olennaista ei ole, osasiko joku alue ennakoida globaalia pandemiaa ja sen seurauksia, vaan se että on tärkeää nähdä erilaisia tulevaisuuksia, myös vähemmän todennäköisiä, miettiä mitä ne voivat oman organisaation tai alueen kannalta tarkoittaa ja miten niihin varaudutaan  </a:t>
            </a:r>
          </a:p>
          <a:p>
            <a:endParaRPr lang="fi-FI" dirty="0"/>
          </a:p>
          <a:p>
            <a:endParaRPr lang="fi-FI" dirty="0"/>
          </a:p>
        </p:txBody>
      </p:sp>
      <p:sp>
        <p:nvSpPr>
          <p:cNvPr id="4" name="Päivämäärän paikkamerkki 3"/>
          <p:cNvSpPr>
            <a:spLocks noGrp="1"/>
          </p:cNvSpPr>
          <p:nvPr>
            <p:ph type="dt" sz="half" idx="10"/>
          </p:nvPr>
        </p:nvSpPr>
        <p:spPr/>
        <p:txBody>
          <a:bodyPr/>
          <a:lstStyle/>
          <a:p>
            <a:fld id="{D26839AD-8404-F14E-AD85-8BA1B1271A32}" type="datetime1">
              <a:rPr lang="fi-FI" smtClean="0"/>
              <a:pPr/>
              <a:t>8.9.2020</a:t>
            </a:fld>
            <a:endParaRPr lang="fi-FI" dirty="0"/>
          </a:p>
        </p:txBody>
      </p:sp>
      <p:sp>
        <p:nvSpPr>
          <p:cNvPr id="5" name="Alatunnisteen paikkamerkki 4"/>
          <p:cNvSpPr>
            <a:spLocks noGrp="1"/>
          </p:cNvSpPr>
          <p:nvPr>
            <p:ph type="ftr" sz="quarter" idx="11"/>
          </p:nvPr>
        </p:nvSpPr>
        <p:spPr/>
        <p:txBody>
          <a:bodyPr/>
          <a:lstStyle/>
          <a:p>
            <a:r>
              <a:rPr lang="fi-FI"/>
              <a:t>Työ- ja elinkeinoministeriö </a:t>
            </a:r>
            <a:r>
              <a:rPr lang="bg-BG"/>
              <a:t>•</a:t>
            </a:r>
            <a:r>
              <a:rPr lang="fi-FI"/>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4</a:t>
            </a:fld>
            <a:endParaRPr lang="fi-FI"/>
          </a:p>
        </p:txBody>
      </p:sp>
    </p:spTree>
    <p:extLst>
      <p:ext uri="{BB962C8B-B14F-4D97-AF65-F5344CB8AC3E}">
        <p14:creationId xmlns:p14="http://schemas.microsoft.com/office/powerpoint/2010/main" val="3128258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a:t>Työvoima-, </a:t>
            </a:r>
            <a:r>
              <a:rPr lang="fi-FI" sz="2800" dirty="0" err="1"/>
              <a:t>osaamis</a:t>
            </a:r>
            <a:r>
              <a:rPr lang="fi-FI" sz="2800" dirty="0"/>
              <a:t>- ja koulutustarpeiden ennakointi  </a:t>
            </a:r>
            <a:endParaRPr lang="fi-FI" dirty="0"/>
          </a:p>
        </p:txBody>
      </p:sp>
      <p:sp>
        <p:nvSpPr>
          <p:cNvPr id="3" name="Sisällön paikkamerkki 2"/>
          <p:cNvSpPr>
            <a:spLocks noGrp="1"/>
          </p:cNvSpPr>
          <p:nvPr>
            <p:ph idx="1"/>
          </p:nvPr>
        </p:nvSpPr>
        <p:spPr/>
        <p:txBody>
          <a:bodyPr>
            <a:normAutofit/>
          </a:bodyPr>
          <a:lstStyle/>
          <a:p>
            <a:r>
              <a:rPr lang="fi-FI" sz="2000" dirty="0"/>
              <a:t>Työvoima-, </a:t>
            </a:r>
            <a:r>
              <a:rPr lang="fi-FI" sz="2000" dirty="0" err="1"/>
              <a:t>osaamis</a:t>
            </a:r>
            <a:r>
              <a:rPr lang="fi-FI" sz="2000" dirty="0"/>
              <a:t>- ja koulutustarpeiden ennakoinnin kehittämiseksi on alkuvuoden aikana valmisteltu (TEM, OKM, OPH ja TE-hallinto) ehdotus uudesta ennakointijärjestelmästä</a:t>
            </a:r>
          </a:p>
          <a:p>
            <a:endParaRPr lang="fi-FI" sz="2000" dirty="0"/>
          </a:p>
          <a:p>
            <a:r>
              <a:rPr lang="fi-FI" sz="2000" dirty="0"/>
              <a:t>Tavoitetila vuoteen 2022 perustuu toimijoiden vuorovaikutukseen, eri aikaväleille kohdistuvan tiedon tuotannon riittävään resursointiin ja analysointiin sekä digitaaliseen tietoalustaan</a:t>
            </a:r>
          </a:p>
          <a:p>
            <a:endParaRPr lang="fi-FI" sz="2000" dirty="0"/>
          </a:p>
          <a:p>
            <a:r>
              <a:rPr lang="fi-FI" sz="2000" dirty="0"/>
              <a:t>Esitys uudeksi järjestelmäksi sisältää myös ehdotuksen organisoinnista ja yhteistyöverkostoista, joissa niin ELY-keskuksilla kuin maakuntien liitoilla on keskeinen rooli</a:t>
            </a:r>
          </a:p>
          <a:p>
            <a:r>
              <a:rPr lang="fi-FI" sz="2000" u="sng" dirty="0">
                <a:hlinkClick r:id="rId2"/>
              </a:rPr>
              <a:t>http://julkaisut.valtioneuvosto.fi/bitstream/handle/10024/162299/OKM_2020_20.pdf?sequence=1&amp;isAllowed=y</a:t>
            </a:r>
            <a:endParaRPr lang="fi-FI" sz="2000" dirty="0"/>
          </a:p>
        </p:txBody>
      </p:sp>
      <p:sp>
        <p:nvSpPr>
          <p:cNvPr id="4" name="Päivämäärän paikkamerkki 3"/>
          <p:cNvSpPr>
            <a:spLocks noGrp="1"/>
          </p:cNvSpPr>
          <p:nvPr>
            <p:ph type="dt" sz="half" idx="10"/>
          </p:nvPr>
        </p:nvSpPr>
        <p:spPr/>
        <p:txBody>
          <a:bodyPr/>
          <a:lstStyle/>
          <a:p>
            <a:fld id="{D26839AD-8404-F14E-AD85-8BA1B1271A32}" type="datetime1">
              <a:rPr lang="fi-FI" smtClean="0"/>
              <a:pPr/>
              <a:t>8.9.2020</a:t>
            </a:fld>
            <a:endParaRPr lang="fi-FI" dirty="0"/>
          </a:p>
        </p:txBody>
      </p:sp>
      <p:sp>
        <p:nvSpPr>
          <p:cNvPr id="5" name="Alatunnisteen paikkamerkki 4"/>
          <p:cNvSpPr>
            <a:spLocks noGrp="1"/>
          </p:cNvSpPr>
          <p:nvPr>
            <p:ph type="ftr" sz="quarter" idx="11"/>
          </p:nvPr>
        </p:nvSpPr>
        <p:spPr/>
        <p:txBody>
          <a:bodyPr/>
          <a:lstStyle/>
          <a:p>
            <a:r>
              <a:rPr lang="fi-FI"/>
              <a:t>Työ- ja elinkeinoministeriö </a:t>
            </a:r>
            <a:r>
              <a:rPr lang="bg-BG"/>
              <a:t>•</a:t>
            </a:r>
            <a:r>
              <a:rPr lang="fi-FI"/>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5</a:t>
            </a:fld>
            <a:endParaRPr lang="fi-FI"/>
          </a:p>
        </p:txBody>
      </p:sp>
    </p:spTree>
    <p:extLst>
      <p:ext uri="{BB962C8B-B14F-4D97-AF65-F5344CB8AC3E}">
        <p14:creationId xmlns:p14="http://schemas.microsoft.com/office/powerpoint/2010/main" val="3527273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D26839AD-8404-F14E-AD85-8BA1B1271A32}" type="datetime1">
              <a:rPr lang="fi-FI" smtClean="0"/>
              <a:pPr/>
              <a:t>8.9.2020</a:t>
            </a:fld>
            <a:endParaRPr lang="fi-FI" dirty="0"/>
          </a:p>
        </p:txBody>
      </p:sp>
      <p:sp>
        <p:nvSpPr>
          <p:cNvPr id="5" name="Alatunnisteen paikkamerkki 4"/>
          <p:cNvSpPr>
            <a:spLocks noGrp="1"/>
          </p:cNvSpPr>
          <p:nvPr>
            <p:ph type="ftr" sz="quarter" idx="11"/>
          </p:nvPr>
        </p:nvSpPr>
        <p:spPr/>
        <p:txBody>
          <a:bodyPr/>
          <a:lstStyle/>
          <a:p>
            <a:r>
              <a:rPr lang="fi-FI"/>
              <a:t>Työ- ja elinkeinoministeriö </a:t>
            </a:r>
            <a:r>
              <a:rPr lang="bg-BG"/>
              <a:t>•</a:t>
            </a:r>
            <a:r>
              <a:rPr lang="fi-FI"/>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6</a:t>
            </a:fld>
            <a:endParaRPr lang="fi-FI"/>
          </a:p>
        </p:txBody>
      </p:sp>
      <p:pic>
        <p:nvPicPr>
          <p:cNvPr id="1026" name="Kuva 1"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757" y="572495"/>
            <a:ext cx="7869330" cy="5056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3861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”Seuraavien sukupolvien Suomi”</a:t>
            </a:r>
          </a:p>
        </p:txBody>
      </p:sp>
      <p:sp>
        <p:nvSpPr>
          <p:cNvPr id="3" name="Sisällön paikkamerkki 2"/>
          <p:cNvSpPr>
            <a:spLocks noGrp="1"/>
          </p:cNvSpPr>
          <p:nvPr>
            <p:ph idx="1"/>
          </p:nvPr>
        </p:nvSpPr>
        <p:spPr>
          <a:xfrm>
            <a:off x="628649" y="1525867"/>
            <a:ext cx="7076165" cy="4447369"/>
          </a:xfrm>
        </p:spPr>
        <p:txBody>
          <a:bodyPr/>
          <a:lstStyle/>
          <a:p>
            <a:r>
              <a:rPr lang="fi-FI" sz="2000" dirty="0"/>
              <a:t>Valtioneuvostossa on syksyllä käynnistynyt eduskunnalle annettavan tulevaisuusselonteon valmistelu</a:t>
            </a:r>
          </a:p>
          <a:p>
            <a:r>
              <a:rPr lang="fi-FI" sz="2000" dirty="0"/>
              <a:t>Loppusyksystä ja alkuvuonna 2021 valmistellaan skenaariotyö ”Seuraavien sukupolvien Suomi”. Skenaariotyö aloitetaan kansalaisdialogeilla sekä asiantuntijahaastatteluilla</a:t>
            </a:r>
          </a:p>
          <a:p>
            <a:r>
              <a:rPr lang="fi-FI" sz="2000" dirty="0"/>
              <a:t>Koko prosessissa on keskeistä laaja osallistavuus, yhteiskehittäminen ja yhteistyö</a:t>
            </a:r>
          </a:p>
          <a:p>
            <a:r>
              <a:rPr lang="fi-FI" sz="2000" dirty="0"/>
              <a:t>Vuosina 2021-2022 valmisteltava tulevaisuusselonteon toinen osa sisältää hallituksen valitseman kärkiteeman sekä mahdollisia ratkaisujen suuntia. </a:t>
            </a:r>
          </a:p>
          <a:p>
            <a:r>
              <a:rPr lang="fi-FI" sz="2000" dirty="0"/>
              <a:t>Selonteko annetaan eduskunnalle syksyllä 2022</a:t>
            </a:r>
          </a:p>
          <a:p>
            <a:endParaRPr lang="fi-FI" dirty="0"/>
          </a:p>
        </p:txBody>
      </p:sp>
      <p:sp>
        <p:nvSpPr>
          <p:cNvPr id="4" name="Päivämäärän paikkamerkki 3"/>
          <p:cNvSpPr>
            <a:spLocks noGrp="1"/>
          </p:cNvSpPr>
          <p:nvPr>
            <p:ph type="dt" sz="half" idx="10"/>
          </p:nvPr>
        </p:nvSpPr>
        <p:spPr/>
        <p:txBody>
          <a:bodyPr/>
          <a:lstStyle/>
          <a:p>
            <a:fld id="{D26839AD-8404-F14E-AD85-8BA1B1271A32}" type="datetime1">
              <a:rPr lang="fi-FI" smtClean="0"/>
              <a:pPr/>
              <a:t>8.9.2020</a:t>
            </a:fld>
            <a:endParaRPr lang="fi-FI" dirty="0"/>
          </a:p>
        </p:txBody>
      </p:sp>
      <p:sp>
        <p:nvSpPr>
          <p:cNvPr id="5" name="Alatunnisteen paikkamerkki 4"/>
          <p:cNvSpPr>
            <a:spLocks noGrp="1"/>
          </p:cNvSpPr>
          <p:nvPr>
            <p:ph type="ftr" sz="quarter" idx="11"/>
          </p:nvPr>
        </p:nvSpPr>
        <p:spPr/>
        <p:txBody>
          <a:bodyPr/>
          <a:lstStyle/>
          <a:p>
            <a:r>
              <a:rPr lang="fi-FI"/>
              <a:t>Työ- ja elinkeinoministeriö </a:t>
            </a:r>
            <a:r>
              <a:rPr lang="bg-BG"/>
              <a:t>•</a:t>
            </a:r>
            <a:r>
              <a:rPr lang="fi-FI"/>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7</a:t>
            </a:fld>
            <a:endParaRPr lang="fi-FI"/>
          </a:p>
        </p:txBody>
      </p:sp>
    </p:spTree>
    <p:extLst>
      <p:ext uri="{BB962C8B-B14F-4D97-AF65-F5344CB8AC3E}">
        <p14:creationId xmlns:p14="http://schemas.microsoft.com/office/powerpoint/2010/main" val="4068819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0"/>
          </p:nvPr>
        </p:nvSpPr>
        <p:spPr>
          <a:xfrm>
            <a:off x="764772" y="1566330"/>
            <a:ext cx="7897090" cy="3589868"/>
          </a:xfrm>
        </p:spPr>
        <p:txBody>
          <a:bodyPr/>
          <a:lstStyle/>
          <a:p>
            <a:r>
              <a:rPr lang="fi-FI" sz="3600" dirty="0"/>
              <a:t>Kiitos!</a:t>
            </a:r>
          </a:p>
        </p:txBody>
      </p:sp>
    </p:spTree>
    <p:extLst>
      <p:ext uri="{BB962C8B-B14F-4D97-AF65-F5344CB8AC3E}">
        <p14:creationId xmlns:p14="http://schemas.microsoft.com/office/powerpoint/2010/main" val="2687145375"/>
      </p:ext>
    </p:extLst>
  </p:cSld>
  <p:clrMapOvr>
    <a:masterClrMapping/>
  </p:clrMapOvr>
</p:sld>
</file>

<file path=ppt/theme/theme1.xml><?xml version="1.0" encoding="utf-8"?>
<a:theme xmlns:a="http://schemas.openxmlformats.org/drawingml/2006/main" name="TEM_DB02_normal_FI_V____RGB">
  <a:themeElements>
    <a:clrScheme name="TEM2016">
      <a:dk1>
        <a:srgbClr val="000000"/>
      </a:dk1>
      <a:lt1>
        <a:srgbClr val="FFFFFF"/>
      </a:lt1>
      <a:dk2>
        <a:srgbClr val="001E60"/>
      </a:dk2>
      <a:lt2>
        <a:srgbClr val="D5B37A"/>
      </a:lt2>
      <a:accent1>
        <a:srgbClr val="001E60"/>
      </a:accent1>
      <a:accent2>
        <a:srgbClr val="EE2737"/>
      </a:accent2>
      <a:accent3>
        <a:srgbClr val="FF8200"/>
      </a:accent3>
      <a:accent4>
        <a:srgbClr val="F2A900"/>
      </a:accent4>
      <a:accent5>
        <a:srgbClr val="97D700"/>
      </a:accent5>
      <a:accent6>
        <a:srgbClr val="00BFB3"/>
      </a:accent6>
      <a:hlink>
        <a:srgbClr val="009CDE"/>
      </a:hlink>
      <a:folHlink>
        <a:srgbClr val="485CC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ctr">
          <a:defRPr sz="4200" b="1" dirty="0" err="1" smtClean="0">
            <a:solidFill>
              <a:schemeClr val="bg1"/>
            </a:solidFill>
          </a:defRPr>
        </a:defPPr>
      </a:lstStyle>
    </a:txDef>
  </a:objectDefaults>
  <a:extraClrSchemeLst/>
  <a:extLst>
    <a:ext uri="{05A4C25C-085E-4340-85A3-A5531E510DB2}">
      <thm15:themeFamily xmlns:thm15="http://schemas.microsoft.com/office/thememl/2012/main" name="TEM-ppt-template_normal.potx" id="{DD6C6847-E755-42B4-B35F-08DF389D6E1B}" vid="{51D59CA2-D9B6-4DAA-8489-0CA1CEF09CF5}"/>
    </a:ext>
  </a:extLst>
</a:theme>
</file>

<file path=ppt/theme/theme2.xml><?xml version="1.0" encoding="utf-8"?>
<a:theme xmlns:a="http://schemas.openxmlformats.org/drawingml/2006/main" name="1_TEM_DB02_normal_FI_V____RGB">
  <a:themeElements>
    <a:clrScheme name="TEM2016">
      <a:dk1>
        <a:srgbClr val="000000"/>
      </a:dk1>
      <a:lt1>
        <a:srgbClr val="FFFFFF"/>
      </a:lt1>
      <a:dk2>
        <a:srgbClr val="001E60"/>
      </a:dk2>
      <a:lt2>
        <a:srgbClr val="D5B37A"/>
      </a:lt2>
      <a:accent1>
        <a:srgbClr val="001E60"/>
      </a:accent1>
      <a:accent2>
        <a:srgbClr val="EE2737"/>
      </a:accent2>
      <a:accent3>
        <a:srgbClr val="FF8200"/>
      </a:accent3>
      <a:accent4>
        <a:srgbClr val="F2A900"/>
      </a:accent4>
      <a:accent5>
        <a:srgbClr val="97D700"/>
      </a:accent5>
      <a:accent6>
        <a:srgbClr val="00BFB3"/>
      </a:accent6>
      <a:hlink>
        <a:srgbClr val="009CDE"/>
      </a:hlink>
      <a:folHlink>
        <a:srgbClr val="485CC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ctr">
          <a:defRPr sz="4200" b="1" dirty="0" err="1" smtClean="0">
            <a:solidFill>
              <a:schemeClr val="bg1"/>
            </a:solidFill>
          </a:defRPr>
        </a:defPPr>
      </a:lstStyle>
    </a:txDef>
  </a:objectDefaults>
  <a:extraClrSchemeLst/>
  <a:extLst>
    <a:ext uri="{05A4C25C-085E-4340-85A3-A5531E510DB2}">
      <thm15:themeFamily xmlns:thm15="http://schemas.microsoft.com/office/thememl/2012/main" name="TEM-ppt-template_normal.potx" id="{DD6C6847-E755-42B4-B35F-08DF389D6E1B}" vid="{51D59CA2-D9B6-4DAA-8489-0CA1CEF09CF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Document" ma:contentTypeID="0x01010073A4205F1AB04B778370FAAF380291E000E146ABAF2260CC4397E0AB897BAC756D" ma:contentTypeVersion="6" ma:contentTypeDescription="Luo uusi asiakirja." ma:contentTypeScope="" ma:versionID="2fc0bbfb6107b5915e5fafa5380d5306">
  <xsd:schema xmlns:xsd="http://www.w3.org/2001/XMLSchema" xmlns:xs="http://www.w3.org/2001/XMLSchema" xmlns:p="http://schemas.microsoft.com/office/2006/metadata/properties" xmlns:ns2="59791934-538b-4486-96c6-535b1b77d54e" targetNamespace="http://schemas.microsoft.com/office/2006/metadata/properties" ma:root="true" ma:fieldsID="b3c0343a795085f52425eca36a0c9c22" ns2:_="">
    <xsd:import namespace="59791934-538b-4486-96c6-535b1b77d54e"/>
    <xsd:element name="properties">
      <xsd:complexType>
        <xsd:sequence>
          <xsd:element name="documentManagement">
            <xsd:complexType>
              <xsd:all>
                <xsd:element ref="ns2:TEMDocumentType"/>
                <xsd:element ref="ns2:ExternalKeywor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791934-538b-4486-96c6-535b1b77d54e" elementFormDefault="qualified">
    <xsd:import namespace="http://schemas.microsoft.com/office/2006/documentManagement/types"/>
    <xsd:import namespace="http://schemas.microsoft.com/office/infopath/2007/PartnerControls"/>
    <xsd:element name="TEMDocumentType" ma:index="8" ma:displayName="Tyyppi" ma:default="" ma:description="Tyyppi" ma:format="RadioButtons" ma:internalName="TEMDocumentType">
      <xsd:simpleType>
        <xsd:restriction base="dms:Choice">
          <xsd:enumeration value="Ohje"/>
          <xsd:enumeration value="Muistio"/>
          <xsd:enumeration value="Lomake"/>
          <xsd:enumeration value="Raportti"/>
          <xsd:enumeration value="Esityslista"/>
          <xsd:enumeration value="Pöytäkirja"/>
          <xsd:enumeration value="Sopimus"/>
          <xsd:enumeration value="Kutsu"/>
          <xsd:enumeration value="Työnjako/Vastuunjako"/>
          <xsd:enumeration value="Organisaatiokaavio"/>
          <xsd:enumeration value="Esitysaineisto"/>
          <xsd:enumeration value="Muu"/>
        </xsd:restriction>
      </xsd:simpleType>
    </xsd:element>
    <xsd:element name="ExternalKeyword" ma:index="9" nillable="true" ma:displayName="Ulkoinen asiasana" ma:internalName="ExternalKeyword">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ExternalKeyword xmlns="59791934-538b-4486-96c6-535b1b77d54e" xsi:nil="true"/>
    <TEMDocumentType xmlns="59791934-538b-4486-96c6-535b1b77d54e">Lomake</TEMDocumentTyp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6CE1F5-260B-4620-B200-DFE7784A1E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791934-538b-4486-96c6-535b1b77d5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2214DB-5AB8-4204-A67A-79B2A001CDAD}">
  <ds:schemaRefs>
    <ds:schemaRef ds:uri="http://purl.org/dc/elements/1.1/"/>
    <ds:schemaRef ds:uri="http://schemas.microsoft.com/office/2006/metadata/properties"/>
    <ds:schemaRef ds:uri="59791934-538b-4486-96c6-535b1b77d54e"/>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D1598D0E-4255-406E-9A54-06FD5335DF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TEM_DB02_normal_FI_V____RGB</Template>
  <TotalTime>2418</TotalTime>
  <Words>435</Words>
  <Application>Microsoft Office PowerPoint</Application>
  <PresentationFormat>Näytössä katseltava diaesitys (4:3)</PresentationFormat>
  <Paragraphs>61</Paragraphs>
  <Slides>8</Slides>
  <Notes>1</Notes>
  <HiddenSlides>0</HiddenSlides>
  <MMClips>0</MMClips>
  <ScaleCrop>false</ScaleCrop>
  <HeadingPairs>
    <vt:vector size="6" baseType="variant">
      <vt:variant>
        <vt:lpstr>Käytetyt fontit</vt:lpstr>
      </vt:variant>
      <vt:variant>
        <vt:i4>2</vt:i4>
      </vt:variant>
      <vt:variant>
        <vt:lpstr>Teema</vt:lpstr>
      </vt:variant>
      <vt:variant>
        <vt:i4>2</vt:i4>
      </vt:variant>
      <vt:variant>
        <vt:lpstr>Dian otsikot</vt:lpstr>
      </vt:variant>
      <vt:variant>
        <vt:i4>8</vt:i4>
      </vt:variant>
    </vt:vector>
  </HeadingPairs>
  <TitlesOfParts>
    <vt:vector size="12" baseType="lpstr">
      <vt:lpstr>Arial</vt:lpstr>
      <vt:lpstr>Calibri</vt:lpstr>
      <vt:lpstr>TEM_DB02_normal_FI_V____RGB</vt:lpstr>
      <vt:lpstr>1_TEM_DB02_normal_FI_V____RGB</vt:lpstr>
      <vt:lpstr>Yhteenveto ja näkymiä tulevaan  </vt:lpstr>
      <vt:lpstr>PowerPoint-esitys</vt:lpstr>
      <vt:lpstr>Alueiden kehityksen tilannekuva</vt:lpstr>
      <vt:lpstr>Tulevaisuustieto käyttöön</vt:lpstr>
      <vt:lpstr>Työvoima-, osaamis- ja koulutustarpeiden ennakointi  </vt:lpstr>
      <vt:lpstr>PowerPoint-esitys</vt:lpstr>
      <vt:lpstr>”Seuraavien sukupolvien Suomi”</vt:lpstr>
      <vt:lpstr>PowerPoint-esitys</vt:lpstr>
    </vt:vector>
  </TitlesOfParts>
  <Company>VIP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Riitta Elo</dc:creator>
  <cp:lastModifiedBy>Maaret Monola</cp:lastModifiedBy>
  <cp:revision>219</cp:revision>
  <cp:lastPrinted>2020-02-26T13:56:36Z</cp:lastPrinted>
  <dcterms:created xsi:type="dcterms:W3CDTF">2016-06-23T07:16:05Z</dcterms:created>
  <dcterms:modified xsi:type="dcterms:W3CDTF">2020-09-08T05:36:43Z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0x01010073A4205F1AB04B778370FAAF380291E000E146ABAF2260CC4397E0AB897BAC756D</vt:lpwstr>
  </property>
</Properties>
</file>